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Roboto"/>
      <p:regular r:id="rId23"/>
      <p:bold r:id="rId24"/>
      <p:italic r:id="rId25"/>
      <p:boldItalic r:id="rId26"/>
    </p:embeddedFont>
    <p:embeddedFont>
      <p:font typeface="Montserrat"/>
      <p:regular r:id="rId27"/>
      <p:bold r:id="rId28"/>
      <p:italic r:id="rId29"/>
      <p:boldItalic r:id="rId30"/>
    </p:embeddedFont>
    <p:embeddedFont>
      <p:font typeface="Helvetica Neue"/>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Montserrat-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gitalearthafrica.org/platform-resources/platform" TargetMode="External"/><Relationship Id="rId3" Type="http://schemas.openxmlformats.org/officeDocument/2006/relationships/hyperlink" Target="https://us04web.zoom.us/j/5890793425" TargetMode="External"/><Relationship Id="rId4" Type="http://schemas.openxmlformats.org/officeDocument/2006/relationships/hyperlink" Target="mailto:info@digitalearthafrica.or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Title Slide</a:t>
            </a:r>
            <a:endParaRPr/>
          </a:p>
        </p:txBody>
      </p:sp>
      <p:sp>
        <p:nvSpPr>
          <p:cNvPr id="89" name="Google Shape;8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Ghana stats service - showcases how DE Africa products / services are used to inform decision making.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Integrated DE Africa information into their constituency profiles -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of national capital accounting… </a:t>
            </a:r>
            <a:endParaRPr/>
          </a:p>
        </p:txBody>
      </p:sp>
      <p:sp>
        <p:nvSpPr>
          <p:cNvPr id="247" name="Google Shape;247;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3" marL="0" rtl="0" algn="l">
              <a:lnSpc>
                <a:spcPct val="90000"/>
              </a:lnSpc>
              <a:spcBef>
                <a:spcPts val="1800"/>
              </a:spcBef>
              <a:spcAft>
                <a:spcPts val="0"/>
              </a:spcAft>
              <a:buClr>
                <a:srgbClr val="424242"/>
              </a:buClr>
              <a:buSzPts val="1600"/>
              <a:buFont typeface="Arial"/>
              <a:buNone/>
            </a:pPr>
            <a:r>
              <a:rPr lang="en-US" sz="1100">
                <a:solidFill>
                  <a:srgbClr val="424242"/>
                </a:solidFill>
                <a:latin typeface="Arial"/>
                <a:ea typeface="Arial"/>
                <a:cs typeface="Arial"/>
                <a:sym typeface="Arial"/>
              </a:rPr>
              <a:t>Mount Kenya lies within the UNESCO designated World Heritage Site of  Mount Kenya National Park  and is a key driver of both local and international tourism to Kenya.</a:t>
            </a:r>
            <a:endParaRPr sz="1100">
              <a:solidFill>
                <a:srgbClr val="424242"/>
              </a:solidFill>
              <a:latin typeface="Arial"/>
              <a:ea typeface="Arial"/>
              <a:cs typeface="Arial"/>
              <a:sym typeface="Arial"/>
            </a:endParaRPr>
          </a:p>
          <a:p>
            <a:pPr indent="0" lvl="3" marL="0" rtl="0" algn="l">
              <a:lnSpc>
                <a:spcPct val="90000"/>
              </a:lnSpc>
              <a:spcBef>
                <a:spcPts val="1800"/>
              </a:spcBef>
              <a:spcAft>
                <a:spcPts val="0"/>
              </a:spcAft>
              <a:buClr>
                <a:srgbClr val="424242"/>
              </a:buClr>
              <a:buSzPts val="1600"/>
              <a:buFont typeface="Arial"/>
              <a:buNone/>
            </a:pPr>
            <a:r>
              <a:rPr lang="en-US" sz="1100">
                <a:solidFill>
                  <a:srgbClr val="424242"/>
                </a:solidFill>
                <a:latin typeface="Arial"/>
                <a:ea typeface="Arial"/>
                <a:cs typeface="Arial"/>
                <a:sym typeface="Arial"/>
              </a:rPr>
              <a:t>DE Africa is helping Eric Nganga from the Regional Centre for Mapping of Resources for Development (RCMRD) to provide a rapid assessment of the impact of fires in Mount Kenya. This will be useful in engagement with the Kenya Forest Service (KFS), which has been mandated with the task of monitoring forest cover. </a:t>
            </a:r>
            <a:endParaRPr sz="1100">
              <a:solidFill>
                <a:srgbClr val="424242"/>
              </a:solidFill>
              <a:latin typeface="Arial"/>
              <a:ea typeface="Arial"/>
              <a:cs typeface="Arial"/>
              <a:sym typeface="Arial"/>
            </a:endParaRPr>
          </a:p>
          <a:p>
            <a:pPr indent="0" lvl="3" marL="0" rtl="0" algn="l">
              <a:lnSpc>
                <a:spcPct val="90000"/>
              </a:lnSpc>
              <a:spcBef>
                <a:spcPts val="1800"/>
              </a:spcBef>
              <a:spcAft>
                <a:spcPts val="0"/>
              </a:spcAft>
              <a:buClr>
                <a:srgbClr val="424242"/>
              </a:buClr>
              <a:buSzPts val="1600"/>
              <a:buFont typeface="Arial"/>
              <a:buNone/>
            </a:pPr>
            <a:r>
              <a:rPr lang="en-US" sz="1100">
                <a:solidFill>
                  <a:srgbClr val="424242"/>
                </a:solidFill>
                <a:latin typeface="Arial"/>
                <a:ea typeface="Arial"/>
                <a:cs typeface="Arial"/>
                <a:sym typeface="Arial"/>
              </a:rPr>
              <a:t>Le mont Kenya se trouve dans le site du patrimoine mondial du parc national du mont Kenya, désigné par l'UNESCO et est un moteur clé du tourisme local et international au Kenya. DE Africa aide Eric Nganga du Centre régional de cartographie des ressources pour le développement (RCMRD) à fournir une évaluation rapide de l'impact des incendies sur le mont Kenya. Cela sera utile en collaboration avec le Kenya Forest Service (KFS), qui a été mandaté pour surveiller le couvert forestier. </a:t>
            </a:r>
            <a:endParaRPr sz="1100">
              <a:solidFill>
                <a:srgbClr val="424242"/>
              </a:solidFill>
              <a:latin typeface="Arial"/>
              <a:ea typeface="Arial"/>
              <a:cs typeface="Arial"/>
              <a:sym typeface="Arial"/>
            </a:endParaRPr>
          </a:p>
        </p:txBody>
      </p:sp>
      <p:sp>
        <p:nvSpPr>
          <p:cNvPr id="256" name="Google Shape;256;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 new funding that we are looking for is to take DEA AFrica into a new phase, one of scaling for impact. </a:t>
            </a:r>
            <a:endParaRPr/>
          </a:p>
          <a:p>
            <a:pPr indent="-228600" lvl="0" marL="457200" marR="0" rtl="0" algn="l">
              <a:lnSpc>
                <a:spcPct val="100000"/>
              </a:lnSpc>
              <a:spcBef>
                <a:spcPts val="0"/>
              </a:spcBef>
              <a:spcAft>
                <a:spcPts val="0"/>
              </a:spcAft>
              <a:buSzPts val="1400"/>
              <a:buNone/>
            </a:pPr>
            <a:r>
              <a:rPr lang="en-US"/>
              <a:t>You have seen that the infrastructure is in place, and that it is valued and having impact, however to deliver value we need to escalate capacity building, engagement and further development of the technology platform. </a:t>
            </a:r>
            <a:endParaRPr/>
          </a:p>
          <a:p>
            <a:pPr indent="0" lvl="0" marL="228600" marR="0" rtl="0" algn="l">
              <a:lnSpc>
                <a:spcPct val="100000"/>
              </a:lnSpc>
              <a:spcBef>
                <a:spcPts val="0"/>
              </a:spcBef>
              <a:spcAft>
                <a:spcPts val="0"/>
              </a:spcAft>
              <a:buSzPts val="1400"/>
              <a:buNone/>
            </a:pPr>
            <a:r>
              <a:rPr lang="en-US"/>
              <a:t>The scaling phase of DEAfrica will target growth of users, engagement with countries, capacity building, and toolkits to focus DEAfrica on specific issues including Climate response and Agriculture.</a:t>
            </a:r>
            <a:endParaRPr/>
          </a:p>
        </p:txBody>
      </p:sp>
      <p:sp>
        <p:nvSpPr>
          <p:cNvPr id="279" name="Google Shape;279;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Program established back in 2019 0- funded by Helmsley and DFAT</a:t>
            </a:r>
            <a:endParaRPr/>
          </a:p>
          <a:p>
            <a:pPr indent="0" lvl="0" marL="0" rtl="0" algn="l">
              <a:lnSpc>
                <a:spcPct val="100000"/>
              </a:lnSpc>
              <a:spcBef>
                <a:spcPts val="0"/>
              </a:spcBef>
              <a:spcAft>
                <a:spcPts val="0"/>
              </a:spcAft>
              <a:buClr>
                <a:schemeClr val="dk1"/>
              </a:buClr>
              <a:buSzPts val="1100"/>
              <a:buFont typeface="Arial"/>
              <a:buNone/>
            </a:pPr>
            <a:r>
              <a:rPr lang="en-US"/>
              <a:t>- although the original IDD aimed for funds to be expended in 3 years - we are looking at a bit over 4 years.  DFAT-GA ROU until end of June 2023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Vision - </a:t>
            </a:r>
            <a:endParaRPr>
              <a:solidFill>
                <a:srgbClr val="424242"/>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424242"/>
              </a:solidFill>
            </a:endParaRPr>
          </a:p>
          <a:p>
            <a:pPr indent="0" lvl="0" marL="0" rtl="0" algn="l">
              <a:lnSpc>
                <a:spcPct val="100000"/>
              </a:lnSpc>
              <a:spcBef>
                <a:spcPts val="0"/>
              </a:spcBef>
              <a:spcAft>
                <a:spcPts val="0"/>
              </a:spcAft>
              <a:buSzPts val="1400"/>
              <a:buNone/>
            </a:pPr>
            <a:r>
              <a:rPr lang="en-US">
                <a:solidFill>
                  <a:srgbClr val="424242"/>
                </a:solidFill>
              </a:rPr>
              <a:t>Data generated by Digital Earth Africa is already providing valuable insights for better decision making across many areas, including:</a:t>
            </a:r>
            <a:endParaRPr>
              <a:solidFill>
                <a:srgbClr val="424242"/>
              </a:solidFill>
            </a:endParaRPr>
          </a:p>
          <a:p>
            <a:pPr indent="0" lvl="0" marL="0" rtl="0" algn="l">
              <a:lnSpc>
                <a:spcPct val="100000"/>
              </a:lnSpc>
              <a:spcBef>
                <a:spcPts val="0"/>
              </a:spcBef>
              <a:spcAft>
                <a:spcPts val="0"/>
              </a:spcAft>
              <a:buSzPts val="1400"/>
              <a:buNone/>
            </a:pPr>
            <a:r>
              <a:t/>
            </a:r>
            <a:endParaRPr>
              <a:solidFill>
                <a:srgbClr val="424242"/>
              </a:solidFill>
            </a:endParaRPr>
          </a:p>
          <a:p>
            <a:pPr indent="0" lvl="0" marL="0" rtl="0" algn="l">
              <a:lnSpc>
                <a:spcPct val="100000"/>
              </a:lnSpc>
              <a:spcBef>
                <a:spcPts val="0"/>
              </a:spcBef>
              <a:spcAft>
                <a:spcPts val="0"/>
              </a:spcAft>
              <a:buSzPts val="1400"/>
              <a:buNone/>
            </a:pPr>
            <a:r>
              <a:rPr lang="en-US">
                <a:solidFill>
                  <a:srgbClr val="424242"/>
                </a:solidFill>
              </a:rPr>
              <a:t>Land degradation</a:t>
            </a:r>
            <a:endParaRPr>
              <a:solidFill>
                <a:srgbClr val="424242"/>
              </a:solidFill>
            </a:endParaRPr>
          </a:p>
          <a:p>
            <a:pPr indent="0" lvl="0" marL="0" rtl="0" algn="l">
              <a:lnSpc>
                <a:spcPct val="100000"/>
              </a:lnSpc>
              <a:spcBef>
                <a:spcPts val="0"/>
              </a:spcBef>
              <a:spcAft>
                <a:spcPts val="0"/>
              </a:spcAft>
              <a:buSzPts val="1400"/>
              <a:buNone/>
            </a:pPr>
            <a:r>
              <a:rPr lang="en-US">
                <a:solidFill>
                  <a:srgbClr val="424242"/>
                </a:solidFill>
              </a:rPr>
              <a:t>coastal erosion</a:t>
            </a:r>
            <a:endParaRPr>
              <a:solidFill>
                <a:srgbClr val="424242"/>
              </a:solidFill>
            </a:endParaRPr>
          </a:p>
          <a:p>
            <a:pPr indent="0" lvl="0" marL="0" rtl="0" algn="l">
              <a:lnSpc>
                <a:spcPct val="100000"/>
              </a:lnSpc>
              <a:spcBef>
                <a:spcPts val="0"/>
              </a:spcBef>
              <a:spcAft>
                <a:spcPts val="0"/>
              </a:spcAft>
              <a:buSzPts val="1400"/>
              <a:buNone/>
            </a:pPr>
            <a:r>
              <a:rPr lang="en-US">
                <a:solidFill>
                  <a:srgbClr val="424242"/>
                </a:solidFill>
              </a:rPr>
              <a:t>urbanisation</a:t>
            </a:r>
            <a:endParaRPr>
              <a:solidFill>
                <a:srgbClr val="424242"/>
              </a:solidFill>
            </a:endParaRPr>
          </a:p>
          <a:p>
            <a:pPr indent="0" lvl="0" marL="0" rtl="0" algn="l">
              <a:lnSpc>
                <a:spcPct val="100000"/>
              </a:lnSpc>
              <a:spcBef>
                <a:spcPts val="0"/>
              </a:spcBef>
              <a:spcAft>
                <a:spcPts val="0"/>
              </a:spcAft>
              <a:buSzPts val="1400"/>
              <a:buNone/>
            </a:pPr>
            <a:r>
              <a:rPr lang="en-US">
                <a:solidFill>
                  <a:srgbClr val="424242"/>
                </a:solidFill>
              </a:rPr>
              <a:t>water resources and flood risks</a:t>
            </a:r>
            <a:endParaRPr>
              <a:solidFill>
                <a:srgbClr val="424242"/>
              </a:solidFill>
            </a:endParaRPr>
          </a:p>
          <a:p>
            <a:pPr indent="0" lvl="0" marL="0" rtl="0" algn="l">
              <a:lnSpc>
                <a:spcPct val="100000"/>
              </a:lnSpc>
              <a:spcBef>
                <a:spcPts val="0"/>
              </a:spcBef>
              <a:spcAft>
                <a:spcPts val="0"/>
              </a:spcAft>
              <a:buClr>
                <a:schemeClr val="dk1"/>
              </a:buClr>
              <a:buSzPts val="1100"/>
              <a:buFont typeface="Arial"/>
              <a:buNone/>
            </a:pPr>
            <a:r>
              <a:rPr lang="en-US">
                <a:solidFill>
                  <a:srgbClr val="424242"/>
                </a:solidFill>
              </a:rPr>
              <a:t>agriculture and food security</a:t>
            </a:r>
            <a:endParaRPr>
              <a:solidFill>
                <a:srgbClr val="424242"/>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424242"/>
              </a:solidFill>
            </a:endParaRPr>
          </a:p>
          <a:p>
            <a:pPr indent="0" lvl="0" marL="0" rtl="0" algn="l">
              <a:lnSpc>
                <a:spcPct val="100000"/>
              </a:lnSpc>
              <a:spcBef>
                <a:spcPts val="0"/>
              </a:spcBef>
              <a:spcAft>
                <a:spcPts val="0"/>
              </a:spcAft>
              <a:buClr>
                <a:schemeClr val="dk1"/>
              </a:buClr>
              <a:buSzPts val="1100"/>
              <a:buFont typeface="Arial"/>
              <a:buNone/>
            </a:pPr>
            <a:r>
              <a:rPr lang="en-US">
                <a:solidFill>
                  <a:srgbClr val="424242"/>
                </a:solidFill>
              </a:rPr>
              <a:t>All key issues amplified by climate change</a:t>
            </a:r>
            <a:endParaRPr>
              <a:solidFill>
                <a:srgbClr val="424242"/>
              </a:solidFill>
            </a:endParaRPr>
          </a:p>
        </p:txBody>
      </p:sp>
      <p:sp>
        <p:nvSpPr>
          <p:cNvPr id="323" name="Google Shape;323;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500">
                <a:solidFill>
                  <a:srgbClr val="424242"/>
                </a:solidFill>
                <a:latin typeface="Arial"/>
                <a:ea typeface="Arial"/>
                <a:cs typeface="Arial"/>
                <a:sym typeface="Arial"/>
              </a:rPr>
              <a:t>Go to our website:  </a:t>
            </a:r>
            <a:r>
              <a:rPr lang="en-US" sz="1400" u="sng">
                <a:solidFill>
                  <a:srgbClr val="0070C0"/>
                </a:solidFill>
                <a:latin typeface="Arial"/>
                <a:ea typeface="Arial"/>
                <a:cs typeface="Arial"/>
                <a:sym typeface="Arial"/>
                <a:hlinkClick r:id="rId2">
                  <a:extLst>
                    <a:ext uri="{A12FA001-AC4F-418D-AE19-62706E023703}">
                      <ahyp:hlinkClr val="tx"/>
                    </a:ext>
                  </a:extLst>
                </a:hlinkClick>
              </a:rPr>
              <a:t>https://www.digitalearthafrica.org/platform-resources/platform</a:t>
            </a:r>
            <a:r>
              <a:rPr lang="en-US" sz="1400" u="sng">
                <a:solidFill>
                  <a:srgbClr val="0070C0"/>
                </a:solidFill>
                <a:latin typeface="Arial"/>
                <a:ea typeface="Arial"/>
                <a:cs typeface="Arial"/>
                <a:sym typeface="Arial"/>
              </a:rPr>
              <a:t> </a:t>
            </a:r>
            <a:endParaRPr sz="1400" u="sng">
              <a:solidFill>
                <a:srgbClr val="0070C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u="sng">
              <a:solidFill>
                <a:srgbClr val="0070C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sz="1400">
                <a:solidFill>
                  <a:srgbClr val="424242"/>
                </a:solidFill>
                <a:latin typeface="Arial"/>
                <a:ea typeface="Arial"/>
                <a:cs typeface="Arial"/>
                <a:sym typeface="Arial"/>
              </a:rPr>
              <a:t>Join our community:  </a:t>
            </a:r>
            <a:r>
              <a:rPr lang="en-US" sz="1400" u="sng">
                <a:solidFill>
                  <a:srgbClr val="0070C0"/>
                </a:solidFill>
                <a:latin typeface="Arial"/>
                <a:ea typeface="Arial"/>
                <a:cs typeface="Arial"/>
                <a:sym typeface="Arial"/>
              </a:rPr>
              <a:t>https://www.digitalearthafrica.org/subscribe</a:t>
            </a:r>
            <a:endParaRPr sz="1400">
              <a:solidFill>
                <a:srgbClr val="0070C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u="sng">
              <a:solidFill>
                <a:srgbClr val="0070C0"/>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rPr b="1" lang="en-US" sz="1500">
                <a:solidFill>
                  <a:srgbClr val="424242"/>
                </a:solidFill>
                <a:latin typeface="Arial"/>
                <a:ea typeface="Arial"/>
                <a:cs typeface="Arial"/>
                <a:sym typeface="Arial"/>
              </a:rPr>
              <a:t>DE Africa weekly Live Sessions: every Wednesday at 11am, GMT zero) - ask questions and connect:  </a:t>
            </a:r>
            <a:r>
              <a:rPr lang="en-US" sz="1400" u="sng">
                <a:solidFill>
                  <a:srgbClr val="0070C0"/>
                </a:solidFill>
                <a:latin typeface="Arial"/>
                <a:ea typeface="Arial"/>
                <a:cs typeface="Arial"/>
                <a:sym typeface="Arial"/>
                <a:hlinkClick r:id="rId3">
                  <a:extLst>
                    <a:ext uri="{A12FA001-AC4F-418D-AE19-62706E023703}">
                      <ahyp:hlinkClr val="tx"/>
                    </a:ext>
                  </a:extLst>
                </a:hlinkClick>
              </a:rPr>
              <a:t>https://us04web.zoom.us/j/5890793425</a:t>
            </a:r>
            <a:endParaRPr sz="1400">
              <a:solidFill>
                <a:srgbClr val="0070C0"/>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t/>
            </a:r>
            <a:endParaRPr sz="1400">
              <a:solidFill>
                <a:srgbClr val="0070C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sz="1500">
                <a:solidFill>
                  <a:srgbClr val="424242"/>
                </a:solidFill>
                <a:latin typeface="Arial"/>
                <a:ea typeface="Arial"/>
                <a:cs typeface="Arial"/>
                <a:sym typeface="Arial"/>
              </a:rPr>
              <a:t>Email us at</a:t>
            </a:r>
            <a:r>
              <a:rPr lang="en-US" sz="900">
                <a:latin typeface="Arial"/>
                <a:ea typeface="Arial"/>
                <a:cs typeface="Arial"/>
                <a:sym typeface="Arial"/>
              </a:rPr>
              <a:t>:</a:t>
            </a:r>
            <a:r>
              <a:rPr b="1" lang="en-US" sz="1500">
                <a:solidFill>
                  <a:srgbClr val="424242"/>
                </a:solidFill>
                <a:latin typeface="Arial"/>
                <a:ea typeface="Arial"/>
                <a:cs typeface="Arial"/>
                <a:sym typeface="Arial"/>
              </a:rPr>
              <a:t> </a:t>
            </a:r>
            <a:r>
              <a:rPr lang="en-US" sz="1400" u="sng">
                <a:solidFill>
                  <a:srgbClr val="0070C0"/>
                </a:solidFill>
                <a:latin typeface="Arial"/>
                <a:ea typeface="Arial"/>
                <a:cs typeface="Arial"/>
                <a:sym typeface="Arial"/>
                <a:hlinkClick r:id="rId4">
                  <a:extLst>
                    <a:ext uri="{A12FA001-AC4F-418D-AE19-62706E023703}">
                      <ahyp:hlinkClr val="tx"/>
                    </a:ext>
                  </a:extLst>
                </a:hlinkClick>
              </a:rPr>
              <a:t>info@digitalearthafrica.org</a:t>
            </a:r>
            <a:endParaRPr sz="1400" u="sng">
              <a:solidFill>
                <a:srgbClr val="0070C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solidFill>
                <a:srgbClr val="424242"/>
              </a:solidFill>
            </a:endParaRPr>
          </a:p>
        </p:txBody>
      </p:sp>
      <p:sp>
        <p:nvSpPr>
          <p:cNvPr id="333" name="Google Shape;333;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76983ba2d5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Acknowledgements</a:t>
            </a:r>
            <a:endParaRPr/>
          </a:p>
        </p:txBody>
      </p:sp>
      <p:sp>
        <p:nvSpPr>
          <p:cNvPr id="340" name="Google Shape;340;g176983ba2d5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76983ba2d5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176983ba2d5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200">
                <a:solidFill>
                  <a:srgbClr val="FFFFFF"/>
                </a:solidFill>
              </a:rPr>
              <a:t>Eye of Sahara: Credit: LContains modified Copernicus Sentinel data 2021, processed by Digital Earth Africa</a:t>
            </a:r>
            <a:endParaRPr>
              <a:solidFill>
                <a:srgbClr val="424242"/>
              </a:solidFill>
            </a:endParaRPr>
          </a:p>
        </p:txBody>
      </p:sp>
      <p:sp>
        <p:nvSpPr>
          <p:cNvPr id="97" name="Google Shape;97;g176983ba2d5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76983ba2d5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176983ba2d5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operate according to a number of key principles:</a:t>
            </a:r>
            <a:endParaRPr/>
          </a:p>
          <a:p>
            <a:pPr indent="-317500" lvl="0" marL="457200" rtl="0" algn="l">
              <a:lnSpc>
                <a:spcPct val="100000"/>
              </a:lnSpc>
              <a:spcBef>
                <a:spcPts val="0"/>
              </a:spcBef>
              <a:spcAft>
                <a:spcPts val="0"/>
              </a:spcAft>
              <a:buSzPts val="1400"/>
              <a:buChar char="-"/>
            </a:pPr>
            <a:r>
              <a:rPr lang="en-US"/>
              <a:t>The data from DE Africa is free and open and interoperable, removing barriers to use and re-use of the data – it can be shared by anyone governments and industry alike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Operational services that cover the entire continent and which can be technically sustained, so that people anywhere in Africa have the opportunity to benefit from DE Africa services </a:t>
            </a:r>
            <a:endParaRPr/>
          </a:p>
          <a:p>
            <a:pPr indent="-317500" lvl="0" marL="457200" rtl="0" algn="l">
              <a:lnSpc>
                <a:spcPct val="100000"/>
              </a:lnSpc>
              <a:spcBef>
                <a:spcPts val="0"/>
              </a:spcBef>
              <a:spcAft>
                <a:spcPts val="0"/>
              </a:spcAft>
              <a:buSzPts val="1400"/>
              <a:buChar char="-"/>
            </a:pPr>
            <a:r>
              <a:rPr lang="en-US"/>
              <a:t>Accountability and transparency, with governance that ensures that DE Africa delivers to African needs and meets funders’ expectations</a:t>
            </a:r>
            <a:endParaRPr/>
          </a:p>
          <a:p>
            <a:pPr indent="-317500" lvl="0" marL="457200" rtl="0" algn="l">
              <a:lnSpc>
                <a:spcPct val="100000"/>
              </a:lnSpc>
              <a:spcBef>
                <a:spcPts val="0"/>
              </a:spcBef>
              <a:spcAft>
                <a:spcPts val="0"/>
              </a:spcAft>
              <a:buSzPts val="1400"/>
              <a:buChar char="-"/>
            </a:pPr>
            <a:r>
              <a:rPr lang="en-US"/>
              <a:t>Diversity and Inclusion, harnessing the power of diverse communities and fostering collaboration</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1" name="Google Shape;121;g176983ba2d5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24242"/>
              </a:buClr>
              <a:buSzPts val="1100"/>
              <a:buFont typeface="Arial"/>
              <a:buNone/>
            </a:pPr>
            <a:r>
              <a:rPr lang="en-US" sz="1200">
                <a:solidFill>
                  <a:srgbClr val="424242"/>
                </a:solidFill>
                <a:latin typeface="Calibri"/>
                <a:ea typeface="Calibri"/>
                <a:cs typeface="Calibri"/>
                <a:sym typeface="Calibri"/>
              </a:rPr>
              <a:t>Digital Earth Africa works to improve the lives of people across the African continent by translating Earth observations into insights that will support sustainable water management, agricultural practice, food security and urbanisation.</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rgbClr val="424242"/>
              </a:buClr>
              <a:buSzPts val="1100"/>
              <a:buFont typeface="Arial"/>
              <a:buNone/>
            </a:pPr>
            <a:r>
              <a:rPr lang="en-US" sz="1200">
                <a:solidFill>
                  <a:srgbClr val="424242"/>
                </a:solidFill>
                <a:latin typeface="Calibri"/>
                <a:ea typeface="Calibri"/>
                <a:cs typeface="Calibri"/>
                <a:sym typeface="Calibri"/>
              </a:rPr>
              <a:t>The program makes Earth observation (EO) data readily available, delivering decision-ready products to the African continent.</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rgbClr val="424242"/>
              </a:buClr>
              <a:buSzPts val="1100"/>
              <a:buFont typeface="Arial"/>
              <a:buNone/>
            </a:pPr>
            <a:r>
              <a:rPr lang="en-US" sz="1200">
                <a:solidFill>
                  <a:srgbClr val="424242"/>
                </a:solidFill>
                <a:latin typeface="Calibri"/>
                <a:ea typeface="Calibri"/>
                <a:cs typeface="Calibri"/>
                <a:sym typeface="Calibri"/>
              </a:rPr>
              <a:t>With free and rapid access to the data they need, policy-makers, scientists, the private sector and civil society can innovate to address social, environmental and economic changes across the continent and respond effectively to the challenges of sustainable development.</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rgbClr val="424242"/>
              </a:buClr>
              <a:buSzPts val="1100"/>
              <a:buFont typeface="Arial"/>
              <a:buNone/>
            </a:pPr>
            <a:r>
              <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rgbClr val="424242"/>
                </a:solidFill>
                <a:latin typeface="Calibri"/>
                <a:ea typeface="Calibri"/>
                <a:cs typeface="Calibri"/>
                <a:sym typeface="Calibri"/>
              </a:rPr>
              <a:t>Data generated by Digital Earth Africa will provide valuable insights for better decision making across many areas, including:</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rgbClr val="424242"/>
                </a:solidFill>
                <a:latin typeface="Calibri"/>
                <a:ea typeface="Calibri"/>
                <a:cs typeface="Calibri"/>
                <a:sym typeface="Calibri"/>
              </a:rPr>
              <a:t>Land degradation</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rgbClr val="424242"/>
                </a:solidFill>
                <a:latin typeface="Calibri"/>
                <a:ea typeface="Calibri"/>
                <a:cs typeface="Calibri"/>
                <a:sym typeface="Calibri"/>
              </a:rPr>
              <a:t>coastal erosion</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rgbClr val="424242"/>
                </a:solidFill>
                <a:latin typeface="Calibri"/>
                <a:ea typeface="Calibri"/>
                <a:cs typeface="Calibri"/>
                <a:sym typeface="Calibri"/>
              </a:rPr>
              <a:t>urbanisation</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solidFill>
                  <a:srgbClr val="424242"/>
                </a:solidFill>
                <a:latin typeface="Calibri"/>
                <a:ea typeface="Calibri"/>
                <a:cs typeface="Calibri"/>
                <a:sym typeface="Calibri"/>
              </a:rPr>
              <a:t>water resources and flood risks</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Clr>
                <a:srgbClr val="424242"/>
              </a:buClr>
              <a:buSzPts val="1100"/>
              <a:buFont typeface="Arial"/>
              <a:buNone/>
            </a:pPr>
            <a:r>
              <a:rPr lang="en-US" sz="1200">
                <a:solidFill>
                  <a:srgbClr val="424242"/>
                </a:solidFill>
                <a:latin typeface="Calibri"/>
                <a:ea typeface="Calibri"/>
                <a:cs typeface="Calibri"/>
                <a:sym typeface="Calibri"/>
              </a:rPr>
              <a:t>agriculture and food security</a:t>
            </a:r>
            <a:endParaRPr sz="1200">
              <a:solidFill>
                <a:srgbClr val="424242"/>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DE Africa is the world’s largest open data cube for accessing and analysing decades of satellite imagery of Africa’s lands and seas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rgbClr val="000000"/>
              </a:buClr>
              <a:buSzPts val="1400"/>
              <a:buFont typeface="Arial"/>
              <a:buNone/>
            </a:pPr>
            <a:r>
              <a:t/>
            </a:r>
            <a:endParaRPr/>
          </a:p>
        </p:txBody>
      </p:sp>
      <p:sp>
        <p:nvSpPr>
          <p:cNvPr id="133" name="Google Shape;133;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All supported by our governing groups and thriving partnerships…. </a:t>
            </a:r>
            <a:endParaRPr>
              <a:latin typeface="Arial"/>
              <a:ea typeface="Arial"/>
              <a:cs typeface="Arial"/>
              <a:sym typeface="Arial"/>
            </a:endParaRPr>
          </a:p>
          <a:p>
            <a:pPr indent="-304800" lvl="0" marL="457200" rtl="0" algn="l">
              <a:lnSpc>
                <a:spcPct val="100000"/>
              </a:lnSpc>
              <a:spcBef>
                <a:spcPts val="1000"/>
              </a:spcBef>
              <a:spcAft>
                <a:spcPts val="0"/>
              </a:spcAft>
              <a:buSzPts val="1200"/>
              <a:buChar char="-"/>
            </a:pPr>
            <a:r>
              <a:rPr lang="en-US">
                <a:latin typeface="Arial"/>
                <a:ea typeface="Arial"/>
                <a:cs typeface="Arial"/>
                <a:sym typeface="Arial"/>
              </a:rPr>
              <a:t>Governance Framework is operational, effective and African owned</a:t>
            </a:r>
            <a:endParaRPr>
              <a:latin typeface="Arial"/>
              <a:ea typeface="Arial"/>
              <a:cs typeface="Arial"/>
              <a:sym typeface="Arial"/>
            </a:endParaRPr>
          </a:p>
          <a:p>
            <a:pPr indent="-317500" lvl="1" marL="914400" rtl="0" algn="l">
              <a:lnSpc>
                <a:spcPct val="100000"/>
              </a:lnSpc>
              <a:spcBef>
                <a:spcPts val="1000"/>
              </a:spcBef>
              <a:spcAft>
                <a:spcPts val="0"/>
              </a:spcAft>
              <a:buSzPts val="1400"/>
              <a:buFont typeface="Arial"/>
              <a:buChar char="-"/>
            </a:pPr>
            <a:r>
              <a:rPr lang="en-US">
                <a:latin typeface="Arial"/>
                <a:ea typeface="Arial"/>
                <a:cs typeface="Arial"/>
                <a:sym typeface="Arial"/>
              </a:rPr>
              <a:t>our governing board provides  strategic oversight - 8 members</a:t>
            </a:r>
            <a:endParaRPr>
              <a:latin typeface="Arial"/>
              <a:ea typeface="Arial"/>
              <a:cs typeface="Arial"/>
              <a:sym typeface="Arial"/>
            </a:endParaRPr>
          </a:p>
          <a:p>
            <a:pPr indent="-317500" lvl="1" marL="914400" rtl="0" algn="l">
              <a:lnSpc>
                <a:spcPct val="100000"/>
              </a:lnSpc>
              <a:spcBef>
                <a:spcPts val="1000"/>
              </a:spcBef>
              <a:spcAft>
                <a:spcPts val="0"/>
              </a:spcAft>
              <a:buSzPts val="1400"/>
              <a:buFont typeface="Arial"/>
              <a:buChar char="-"/>
            </a:pPr>
            <a:r>
              <a:rPr lang="en-US">
                <a:latin typeface="Arial"/>
                <a:ea typeface="Arial"/>
                <a:cs typeface="Arial"/>
                <a:sym typeface="Arial"/>
              </a:rPr>
              <a:t>our technical advisory committee, ensures our program is responsive to African priorities and are very influential in program establishment and in-country engagement</a:t>
            </a:r>
            <a:endParaRPr>
              <a:latin typeface="Arial"/>
              <a:ea typeface="Arial"/>
              <a:cs typeface="Arial"/>
              <a:sym typeface="Arial"/>
            </a:endParaRPr>
          </a:p>
          <a:p>
            <a:pPr indent="-304800" lvl="0" marL="457200" rtl="0" algn="l">
              <a:lnSpc>
                <a:spcPct val="100000"/>
              </a:lnSpc>
              <a:spcBef>
                <a:spcPts val="1000"/>
              </a:spcBef>
              <a:spcAft>
                <a:spcPts val="0"/>
              </a:spcAft>
              <a:buSzPts val="1200"/>
              <a:buChar char="-"/>
            </a:pPr>
            <a:r>
              <a:rPr b="1" lang="en-US">
                <a:solidFill>
                  <a:srgbClr val="424242"/>
                </a:solidFill>
                <a:latin typeface="Arial"/>
                <a:ea typeface="Arial"/>
                <a:cs typeface="Arial"/>
                <a:sym typeface="Arial"/>
              </a:rPr>
              <a:t>DE Africa institutional, management and staffing capacity is established</a:t>
            </a:r>
            <a:endParaRPr b="1">
              <a:solidFill>
                <a:srgbClr val="424242"/>
              </a:solidFill>
              <a:latin typeface="Arial"/>
              <a:ea typeface="Arial"/>
              <a:cs typeface="Arial"/>
              <a:sym typeface="Arial"/>
            </a:endParaRPr>
          </a:p>
          <a:p>
            <a:pPr indent="-317500" lvl="1" marL="914400" rtl="0" algn="l">
              <a:lnSpc>
                <a:spcPct val="100000"/>
              </a:lnSpc>
              <a:spcBef>
                <a:spcPts val="1000"/>
              </a:spcBef>
              <a:spcAft>
                <a:spcPts val="0"/>
              </a:spcAft>
              <a:buClr>
                <a:schemeClr val="dk1"/>
              </a:buClr>
              <a:buSzPts val="1400"/>
              <a:buChar char="-"/>
            </a:pPr>
            <a:r>
              <a:rPr lang="en-US">
                <a:latin typeface="Arial"/>
                <a:ea typeface="Arial"/>
                <a:cs typeface="Arial"/>
                <a:sym typeface="Arial"/>
              </a:rPr>
              <a:t>Key outcome - Africa owned and run</a:t>
            </a:r>
            <a:endParaRPr>
              <a:latin typeface="Arial"/>
              <a:ea typeface="Arial"/>
              <a:cs typeface="Arial"/>
              <a:sym typeface="Arial"/>
            </a:endParaRPr>
          </a:p>
          <a:p>
            <a:pPr indent="-317500" lvl="1" marL="914400" rtl="0" algn="l">
              <a:lnSpc>
                <a:spcPct val="100000"/>
              </a:lnSpc>
              <a:spcBef>
                <a:spcPts val="1000"/>
              </a:spcBef>
              <a:spcAft>
                <a:spcPts val="0"/>
              </a:spcAft>
              <a:buClr>
                <a:schemeClr val="dk1"/>
              </a:buClr>
              <a:buSzPts val="1400"/>
              <a:buChar char="-"/>
            </a:pPr>
            <a:r>
              <a:rPr lang="en-US">
                <a:latin typeface="Arial"/>
                <a:ea typeface="Arial"/>
                <a:cs typeface="Arial"/>
                <a:sym typeface="Arial"/>
              </a:rPr>
              <a:t>SANSA - PMO host</a:t>
            </a:r>
            <a:endParaRPr>
              <a:latin typeface="Arial"/>
              <a:ea typeface="Arial"/>
              <a:cs typeface="Arial"/>
              <a:sym typeface="Arial"/>
            </a:endParaRPr>
          </a:p>
          <a:p>
            <a:pPr indent="-317500" lvl="1" marL="914400" rtl="0" algn="l">
              <a:lnSpc>
                <a:spcPct val="100000"/>
              </a:lnSpc>
              <a:spcBef>
                <a:spcPts val="1000"/>
              </a:spcBef>
              <a:spcAft>
                <a:spcPts val="0"/>
              </a:spcAft>
              <a:buClr>
                <a:schemeClr val="dk1"/>
              </a:buClr>
              <a:buSzPts val="1400"/>
              <a:buChar char="-"/>
            </a:pPr>
            <a:r>
              <a:rPr lang="en-US">
                <a:latin typeface="Arial"/>
                <a:ea typeface="Arial"/>
                <a:cs typeface="Arial"/>
                <a:sym typeface="Arial"/>
              </a:rPr>
              <a:t>5 implementing partner organisations supporting program delivery - these relations, established back in late 2020, are going from strength to strength - just finalising the 2022 work plan for each group</a:t>
            </a:r>
            <a:endParaRPr b="1">
              <a:solidFill>
                <a:srgbClr val="424242"/>
              </a:solidFill>
              <a:latin typeface="Arial"/>
              <a:ea typeface="Arial"/>
              <a:cs typeface="Arial"/>
              <a:sym typeface="Arial"/>
            </a:endParaRPr>
          </a:p>
          <a:p>
            <a:pPr indent="-317500" lvl="0" marL="457200" rtl="0" algn="l">
              <a:lnSpc>
                <a:spcPct val="100000"/>
              </a:lnSpc>
              <a:spcBef>
                <a:spcPts val="1000"/>
              </a:spcBef>
              <a:spcAft>
                <a:spcPts val="0"/>
              </a:spcAft>
              <a:buClr>
                <a:srgbClr val="424242"/>
              </a:buClr>
              <a:buSzPts val="1400"/>
              <a:buFont typeface="Arial"/>
              <a:buChar char="-"/>
            </a:pPr>
            <a:r>
              <a:rPr b="1" lang="en-US">
                <a:solidFill>
                  <a:srgbClr val="424242"/>
                </a:solidFill>
                <a:latin typeface="Arial"/>
                <a:ea typeface="Arial"/>
                <a:cs typeface="Arial"/>
                <a:sym typeface="Arial"/>
              </a:rPr>
              <a:t>We have a extensive range of enabling partners and collaborators, for example</a:t>
            </a:r>
            <a:endParaRPr b="1">
              <a:solidFill>
                <a:srgbClr val="424242"/>
              </a:solidFill>
              <a:latin typeface="Arial"/>
              <a:ea typeface="Arial"/>
              <a:cs typeface="Arial"/>
              <a:sym typeface="Arial"/>
            </a:endParaRPr>
          </a:p>
          <a:p>
            <a:pPr indent="-317500" lvl="1" marL="914400" rtl="0" algn="l">
              <a:lnSpc>
                <a:spcPct val="100000"/>
              </a:lnSpc>
              <a:spcBef>
                <a:spcPts val="1000"/>
              </a:spcBef>
              <a:spcAft>
                <a:spcPts val="0"/>
              </a:spcAft>
              <a:buClr>
                <a:srgbClr val="424242"/>
              </a:buClr>
              <a:buSzPts val="1400"/>
              <a:buChar char="-"/>
            </a:pPr>
            <a:r>
              <a:rPr lang="en-US">
                <a:solidFill>
                  <a:srgbClr val="424242"/>
                </a:solidFill>
                <a:latin typeface="Arial"/>
                <a:ea typeface="Arial"/>
                <a:cs typeface="Arial"/>
                <a:sym typeface="Arial"/>
              </a:rPr>
              <a:t>technical support, in-kind support from AWS and ESRI</a:t>
            </a:r>
            <a:endParaRPr>
              <a:solidFill>
                <a:srgbClr val="424242"/>
              </a:solidFill>
              <a:latin typeface="Arial"/>
              <a:ea typeface="Arial"/>
              <a:cs typeface="Arial"/>
              <a:sym typeface="Arial"/>
            </a:endParaRPr>
          </a:p>
          <a:p>
            <a:pPr indent="-317500" lvl="1" marL="914400" rtl="0" algn="l">
              <a:lnSpc>
                <a:spcPct val="100000"/>
              </a:lnSpc>
              <a:spcBef>
                <a:spcPts val="1000"/>
              </a:spcBef>
              <a:spcAft>
                <a:spcPts val="0"/>
              </a:spcAft>
              <a:buClr>
                <a:srgbClr val="424242"/>
              </a:buClr>
              <a:buSzPts val="1400"/>
              <a:buChar char="-"/>
            </a:pPr>
            <a:r>
              <a:rPr lang="en-US">
                <a:solidFill>
                  <a:srgbClr val="424242"/>
                </a:solidFill>
                <a:latin typeface="Arial"/>
                <a:ea typeface="Arial"/>
                <a:cs typeface="Arial"/>
                <a:sym typeface="Arial"/>
              </a:rPr>
              <a:t>aligned programs with whom we have common interests e.g. FAO, GEOGLAM, NASA_SERVIR etc</a:t>
            </a:r>
            <a:endParaRPr>
              <a:solidFill>
                <a:srgbClr val="424242"/>
              </a:solidFill>
              <a:latin typeface="Arial"/>
              <a:ea typeface="Arial"/>
              <a:cs typeface="Arial"/>
              <a:sym typeface="Arial"/>
            </a:endParaRPr>
          </a:p>
          <a:p>
            <a:pPr indent="0" lvl="0" marL="914400" rtl="0" algn="l">
              <a:lnSpc>
                <a:spcPct val="100000"/>
              </a:lnSpc>
              <a:spcBef>
                <a:spcPts val="1000"/>
              </a:spcBef>
              <a:spcAft>
                <a:spcPts val="800"/>
              </a:spcAft>
              <a:buSzPts val="1400"/>
              <a:buNone/>
            </a:pPr>
            <a:r>
              <a:t/>
            </a:r>
            <a:endParaRPr b="1">
              <a:solidFill>
                <a:srgbClr val="424242"/>
              </a:solidFill>
              <a:latin typeface="Arial"/>
              <a:ea typeface="Arial"/>
              <a:cs typeface="Arial"/>
              <a:sym typeface="Arial"/>
            </a:endParaRPr>
          </a:p>
        </p:txBody>
      </p:sp>
      <p:sp>
        <p:nvSpPr>
          <p:cNvPr id="169" name="Google Shape;169;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Strengthening institutions for uptake of DE Africa, and ensuring that DE Africa provides the services that are needed at a country-level.</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179" name="Google Shape;179;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700"/>
              <a:t>Finally, the big one, Food Security</a:t>
            </a:r>
            <a:endParaRPr sz="1700"/>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Africa is home to 75 million people who are food-insecure or worse, and food security is a central focus for Governments across Africa.</a:t>
            </a:r>
            <a:endParaRPr sz="1600">
              <a:solidFill>
                <a:srgbClr val="262626"/>
              </a:solidFill>
              <a:latin typeface="Arial"/>
              <a:ea typeface="Arial"/>
              <a:cs typeface="Arial"/>
              <a:sym typeface="Arial"/>
            </a:endParaRPr>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DE Africa has developed services to provide information on vegetation condition, cropping and rainfall across Africa. This work is on-going, in collaboration with regional partner organisations based in Niger, Kenya, Nigeria, Sengal and Tunisia, with the FAO, with donors (BMGF) and the Australian Government</a:t>
            </a:r>
            <a:endParaRPr sz="1600">
              <a:solidFill>
                <a:srgbClr val="262626"/>
              </a:solidFill>
              <a:latin typeface="Arial"/>
              <a:ea typeface="Arial"/>
              <a:cs typeface="Arial"/>
              <a:sym typeface="Arial"/>
            </a:endParaRPr>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DE Africa services will be further developed with the aim to empower governments, food producers and financers with timely information to inform policy, production, financing and insurance.</a:t>
            </a:r>
            <a:endParaRPr sz="1600">
              <a:solidFill>
                <a:srgbClr val="424242"/>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sz="1400"/>
          </a:p>
        </p:txBody>
      </p:sp>
      <p:sp>
        <p:nvSpPr>
          <p:cNvPr id="195" name="Google Shape;195;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700"/>
              <a:t>Finally, the big one, Food Security</a:t>
            </a:r>
            <a:endParaRPr sz="1700"/>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Africa is home to 75 million people who are food-insecure or worse, and food security is a central focus for Governments across Africa.</a:t>
            </a:r>
            <a:endParaRPr sz="1600">
              <a:solidFill>
                <a:srgbClr val="262626"/>
              </a:solidFill>
              <a:latin typeface="Arial"/>
              <a:ea typeface="Arial"/>
              <a:cs typeface="Arial"/>
              <a:sym typeface="Arial"/>
            </a:endParaRPr>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DE Africa has developed services to provide information on vegetation condition, cropping and rainfall across Africa. This work is on-going, in collaboration with regional partner organisations based in Niger, Kenya, Nigeria, Sengal and Tunisia, with the FAO, with donors (BMGF) and the Australian Government</a:t>
            </a:r>
            <a:endParaRPr sz="1600">
              <a:solidFill>
                <a:srgbClr val="262626"/>
              </a:solidFill>
              <a:latin typeface="Arial"/>
              <a:ea typeface="Arial"/>
              <a:cs typeface="Arial"/>
              <a:sym typeface="Arial"/>
            </a:endParaRPr>
          </a:p>
          <a:p>
            <a:pPr indent="-330200" lvl="0" marL="457200" rtl="0" algn="just">
              <a:lnSpc>
                <a:spcPct val="120000"/>
              </a:lnSpc>
              <a:spcBef>
                <a:spcPts val="0"/>
              </a:spcBef>
              <a:spcAft>
                <a:spcPts val="0"/>
              </a:spcAft>
              <a:buClr>
                <a:srgbClr val="262626"/>
              </a:buClr>
              <a:buSzPts val="1600"/>
              <a:buChar char="●"/>
            </a:pPr>
            <a:r>
              <a:rPr lang="en-US" sz="1600">
                <a:solidFill>
                  <a:srgbClr val="262626"/>
                </a:solidFill>
                <a:latin typeface="Arial"/>
                <a:ea typeface="Arial"/>
                <a:cs typeface="Arial"/>
                <a:sym typeface="Arial"/>
              </a:rPr>
              <a:t>DE Africa services will be further developed with the aim to empower governments, food producers and financers with timely information to inform policy, production, financing and insurance.</a:t>
            </a:r>
            <a:endParaRPr sz="1600">
              <a:solidFill>
                <a:srgbClr val="424242"/>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sz="1400"/>
          </a:p>
        </p:txBody>
      </p:sp>
      <p:sp>
        <p:nvSpPr>
          <p:cNvPr id="215" name="Google Shape;215;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ver">
  <p:cSld name="Title Cover">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0" r="0" t="0"/>
          <a:stretch/>
        </p:blipFill>
        <p:spPr>
          <a:xfrm>
            <a:off x="-92525" y="-76225"/>
            <a:ext cx="12372876" cy="7023551"/>
          </a:xfrm>
          <a:prstGeom prst="rect">
            <a:avLst/>
          </a:prstGeom>
          <a:noFill/>
          <a:ln>
            <a:noFill/>
          </a:ln>
        </p:spPr>
      </p:pic>
      <p:sp>
        <p:nvSpPr>
          <p:cNvPr id="18" name="Google Shape;18;p2"/>
          <p:cNvSpPr txBox="1"/>
          <p:nvPr>
            <p:ph type="title"/>
          </p:nvPr>
        </p:nvSpPr>
        <p:spPr>
          <a:xfrm>
            <a:off x="7280217" y="2570713"/>
            <a:ext cx="4367700" cy="2029800"/>
          </a:xfrm>
          <a:prstGeom prst="rect">
            <a:avLst/>
          </a:prstGeom>
          <a:noFill/>
          <a:ln>
            <a:noFill/>
          </a:ln>
        </p:spPr>
        <p:txBody>
          <a:bodyPr anchorCtr="0" anchor="b" bIns="45700" lIns="91425" spcFirstLastPara="1" rIns="91425" wrap="square" tIns="45700">
            <a:normAutofit/>
          </a:bodyPr>
          <a:lstStyle>
            <a:lvl1pPr lvl="0" algn="l">
              <a:lnSpc>
                <a:spcPct val="135000"/>
              </a:lnSpc>
              <a:spcBef>
                <a:spcPts val="0"/>
              </a:spcBef>
              <a:spcAft>
                <a:spcPts val="0"/>
              </a:spcAft>
              <a:buClr>
                <a:schemeClr val="lt1"/>
              </a:buClr>
              <a:buSzPts val="3200"/>
              <a:buFont typeface="Arial"/>
              <a:buNone/>
              <a:defRPr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graphical user interface&#10;&#10;Description automatically generated" id="19" name="Google Shape;19;p2"/>
          <p:cNvPicPr preferRelativeResize="0"/>
          <p:nvPr/>
        </p:nvPicPr>
        <p:blipFill rotWithShape="1">
          <a:blip r:embed="rId3">
            <a:alphaModFix/>
          </a:blip>
          <a:srcRect b="0" l="0" r="0" t="0"/>
          <a:stretch/>
        </p:blipFill>
        <p:spPr>
          <a:xfrm>
            <a:off x="7183480" y="783897"/>
            <a:ext cx="3533488" cy="1485733"/>
          </a:xfrm>
          <a:prstGeom prst="rect">
            <a:avLst/>
          </a:prstGeom>
          <a:noFill/>
          <a:ln>
            <a:noFill/>
          </a:ln>
        </p:spPr>
      </p:pic>
      <p:sp>
        <p:nvSpPr>
          <p:cNvPr id="20" name="Google Shape;20;p2"/>
          <p:cNvSpPr txBox="1"/>
          <p:nvPr>
            <p:ph idx="1" type="subTitle"/>
          </p:nvPr>
        </p:nvSpPr>
        <p:spPr>
          <a:xfrm>
            <a:off x="7280225" y="4955375"/>
            <a:ext cx="3837600" cy="731100"/>
          </a:xfrm>
          <a:prstGeom prst="rect">
            <a:avLst/>
          </a:prstGeom>
          <a:noFill/>
          <a:ln>
            <a:noFill/>
          </a:ln>
        </p:spPr>
        <p:txBody>
          <a:bodyPr anchorCtr="0" anchor="t" bIns="45700" lIns="91425" spcFirstLastPara="1" rIns="91425" wrap="square" tIns="45700">
            <a:noAutofit/>
          </a:bodyPr>
          <a:lstStyle>
            <a:lvl1pPr lvl="0" algn="l">
              <a:lnSpc>
                <a:spcPct val="120000"/>
              </a:lnSpc>
              <a:spcBef>
                <a:spcPts val="1000"/>
              </a:spcBef>
              <a:spcAft>
                <a:spcPts val="0"/>
              </a:spcAft>
              <a:buClr>
                <a:schemeClr val="lt1"/>
              </a:buClr>
              <a:buSzPts val="1900"/>
              <a:buNone/>
              <a:defRPr b="0" sz="1900">
                <a:solidFill>
                  <a:schemeClr val="lt1"/>
                </a:solidFill>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1800"/>
              <a:buNone/>
              <a:defRPr/>
            </a:lvl3pPr>
            <a:lvl4pPr lvl="3" algn="l">
              <a:lnSpc>
                <a:spcPct val="90000"/>
              </a:lnSpc>
              <a:spcBef>
                <a:spcPts val="1000"/>
              </a:spcBef>
              <a:spcAft>
                <a:spcPts val="0"/>
              </a:spcAft>
              <a:buSzPts val="1600"/>
              <a:buNone/>
              <a:defRPr/>
            </a:lvl4pPr>
            <a:lvl5pPr lvl="4" algn="l">
              <a:lnSpc>
                <a:spcPct val="90000"/>
              </a:lnSpc>
              <a:spcBef>
                <a:spcPts val="1000"/>
              </a:spcBef>
              <a:spcAft>
                <a:spcPts val="0"/>
              </a:spcAft>
              <a:buSzPts val="1600"/>
              <a:buNone/>
              <a:defRPr/>
            </a:lvl5pPr>
            <a:lvl6pPr lvl="5" algn="l">
              <a:lnSpc>
                <a:spcPct val="90000"/>
              </a:lnSpc>
              <a:spcBef>
                <a:spcPts val="500"/>
              </a:spcBef>
              <a:spcAft>
                <a:spcPts val="0"/>
              </a:spcAft>
              <a:buSzPts val="1500"/>
              <a:buNone/>
              <a:defRPr/>
            </a:lvl6pPr>
            <a:lvl7pPr lvl="6" algn="l">
              <a:lnSpc>
                <a:spcPct val="90000"/>
              </a:lnSpc>
              <a:spcBef>
                <a:spcPts val="500"/>
              </a:spcBef>
              <a:spcAft>
                <a:spcPts val="0"/>
              </a:spcAft>
              <a:buSzPts val="1400"/>
              <a:buNone/>
              <a:defRPr/>
            </a:lvl7pPr>
            <a:lvl8pPr lvl="7" algn="l">
              <a:lnSpc>
                <a:spcPct val="90000"/>
              </a:lnSpc>
              <a:spcBef>
                <a:spcPts val="500"/>
              </a:spcBef>
              <a:spcAft>
                <a:spcPts val="0"/>
              </a:spcAft>
              <a:buSzPts val="1300"/>
              <a:buNone/>
              <a:defRPr/>
            </a:lvl8pPr>
            <a:lvl9pPr lvl="8" algn="l">
              <a:lnSpc>
                <a:spcPct val="90000"/>
              </a:lnSpc>
              <a:spcBef>
                <a:spcPts val="500"/>
              </a:spcBef>
              <a:spcAft>
                <a:spcPts val="0"/>
              </a:spcAft>
              <a:buSzPts val="12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knowledgements">
  <p:cSld name="Acknowledgements">
    <p:spTree>
      <p:nvGrpSpPr>
        <p:cNvPr id="58" name="Shape 58"/>
        <p:cNvGrpSpPr/>
        <p:nvPr/>
      </p:nvGrpSpPr>
      <p:grpSpPr>
        <a:xfrm>
          <a:off x="0" y="0"/>
          <a:ext cx="0" cy="0"/>
          <a:chOff x="0" y="0"/>
          <a:chExt cx="0" cy="0"/>
        </a:xfrm>
      </p:grpSpPr>
      <p:sp>
        <p:nvSpPr>
          <p:cNvPr id="59" name="Google Shape;59;p11"/>
          <p:cNvSpPr txBox="1"/>
          <p:nvPr>
            <p:ph type="title"/>
          </p:nvPr>
        </p:nvSpPr>
        <p:spPr>
          <a:xfrm>
            <a:off x="838199" y="1023628"/>
            <a:ext cx="10734300" cy="788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2"/>
              </a:buClr>
              <a:buSzPts val="44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1" name="Google Shape;61;p11"/>
          <p:cNvSpPr txBox="1"/>
          <p:nvPr>
            <p:ph idx="1" type="body"/>
          </p:nvPr>
        </p:nvSpPr>
        <p:spPr>
          <a:xfrm>
            <a:off x="838200" y="1924822"/>
            <a:ext cx="10515600" cy="3504300"/>
          </a:xfrm>
          <a:prstGeom prst="rect">
            <a:avLst/>
          </a:prstGeom>
          <a:noFill/>
          <a:ln>
            <a:noFill/>
          </a:ln>
        </p:spPr>
        <p:txBody>
          <a:bodyPr anchorCtr="0" anchor="t" bIns="45700" lIns="91425" spcFirstLastPara="1" rIns="91425" wrap="square" tIns="45700">
            <a:noAutofit/>
          </a:bodyPr>
          <a:lstStyle>
            <a:lvl1pPr indent="-228600" lvl="0" marL="457200" marR="0" algn="ctr">
              <a:lnSpc>
                <a:spcPct val="150000"/>
              </a:lnSpc>
              <a:spcBef>
                <a:spcPts val="1000"/>
              </a:spcBef>
              <a:spcAft>
                <a:spcPts val="0"/>
              </a:spcAft>
              <a:buClr>
                <a:schemeClr val="lt2"/>
              </a:buClr>
              <a:buSzPts val="2800"/>
              <a:buFont typeface="Arial"/>
              <a:buNone/>
              <a:defRPr b="1" i="0" sz="2800" u="none" cap="none" strike="noStrike">
                <a:solidFill>
                  <a:schemeClr val="lt2"/>
                </a:solidFill>
                <a:latin typeface="Arial"/>
                <a:ea typeface="Arial"/>
                <a:cs typeface="Arial"/>
                <a:sym typeface="Arial"/>
              </a:defRPr>
            </a:lvl1pPr>
            <a:lvl2pPr indent="-228600" lvl="1" marL="91440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algn="ctr">
              <a:lnSpc>
                <a:spcPct val="90000"/>
              </a:lnSpc>
              <a:spcBef>
                <a:spcPts val="10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330200" lvl="4" marL="2286000" marR="0" algn="ctr">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23850" lvl="5" marL="2743200" marR="0" algn="ctr">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17500" lvl="6" marL="3200400" marR="0" algn="ctr">
              <a:lnSpc>
                <a:spcPct val="90000"/>
              </a:lnSpc>
              <a:spcBef>
                <a:spcPts val="5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7pPr>
            <a:lvl8pPr indent="-311150" lvl="7" marL="3657600" marR="0" algn="ctr">
              <a:lnSpc>
                <a:spcPct val="90000"/>
              </a:lnSpc>
              <a:spcBef>
                <a:spcPts val="5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04800" lvl="8" marL="4114800" marR="0" algn="ctr">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1_Thank you">
    <p:spTree>
      <p:nvGrpSpPr>
        <p:cNvPr id="62" name="Shape 62"/>
        <p:cNvGrpSpPr/>
        <p:nvPr/>
      </p:nvGrpSpPr>
      <p:grpSpPr>
        <a:xfrm>
          <a:off x="0" y="0"/>
          <a:ext cx="0" cy="0"/>
          <a:chOff x="0" y="0"/>
          <a:chExt cx="0" cy="0"/>
        </a:xfrm>
      </p:grpSpPr>
      <p:pic>
        <p:nvPicPr>
          <p:cNvPr descr="A person wearing a garment&#10;&#10;Description automatically generated with low confidence" id="63" name="Google Shape;63;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p12"/>
          <p:cNvSpPr txBox="1"/>
          <p:nvPr>
            <p:ph idx="1" type="body"/>
          </p:nvPr>
        </p:nvSpPr>
        <p:spPr>
          <a:xfrm>
            <a:off x="1009024" y="3190475"/>
            <a:ext cx="4114212" cy="477049"/>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200"/>
              </a:spcBef>
              <a:spcAft>
                <a:spcPts val="0"/>
              </a:spcAft>
              <a:buClr>
                <a:schemeClr val="lt1"/>
              </a:buClr>
              <a:buSzPts val="1600"/>
              <a:buNone/>
              <a:defRPr sz="16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2"/>
          <p:cNvSpPr txBox="1"/>
          <p:nvPr>
            <p:ph type="title"/>
          </p:nvPr>
        </p:nvSpPr>
        <p:spPr>
          <a:xfrm>
            <a:off x="1009024" y="2353836"/>
            <a:ext cx="5086976" cy="836639"/>
          </a:xfrm>
          <a:prstGeom prst="rect">
            <a:avLst/>
          </a:prstGeom>
          <a:noFill/>
          <a:ln>
            <a:noFill/>
          </a:ln>
        </p:spPr>
        <p:txBody>
          <a:bodyPr anchorCtr="0" anchor="b" bIns="45700" lIns="91425" spcFirstLastPara="1" rIns="91425" wrap="square" tIns="45700">
            <a:noAutofit/>
          </a:bodyPr>
          <a:lstStyle>
            <a:lvl1pPr lvl="0" algn="l">
              <a:lnSpc>
                <a:spcPct val="98181"/>
              </a:lnSpc>
              <a:spcBef>
                <a:spcPts val="0"/>
              </a:spcBef>
              <a:spcAft>
                <a:spcPts val="0"/>
              </a:spcAft>
              <a:buClr>
                <a:schemeClr val="lt1"/>
              </a:buClr>
              <a:buSzPts val="4400"/>
              <a:buFont typeface="Arial"/>
              <a:buNone/>
              <a:defRPr sz="44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7" name="Google Shape;67;p12"/>
          <p:cNvSpPr txBox="1"/>
          <p:nvPr>
            <p:ph idx="10" type="dt"/>
          </p:nvPr>
        </p:nvSpPr>
        <p:spPr>
          <a:xfrm>
            <a:off x="9762960" y="6158237"/>
            <a:ext cx="101830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12"/>
          <p:cNvSpPr txBox="1"/>
          <p:nvPr>
            <p:ph idx="11" type="ftr"/>
          </p:nvPr>
        </p:nvSpPr>
        <p:spPr>
          <a:xfrm>
            <a:off x="838200" y="6284630"/>
            <a:ext cx="4114800" cy="19685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69" name="Google Shape;69;p12"/>
          <p:cNvGrpSpPr/>
          <p:nvPr/>
        </p:nvGrpSpPr>
        <p:grpSpPr>
          <a:xfrm>
            <a:off x="6482715" y="862531"/>
            <a:ext cx="4633311" cy="5132937"/>
            <a:chOff x="6218096" y="495308"/>
            <a:chExt cx="4660156" cy="5162677"/>
          </a:xfrm>
        </p:grpSpPr>
        <p:sp>
          <p:nvSpPr>
            <p:cNvPr id="70" name="Google Shape;70;p12"/>
            <p:cNvSpPr/>
            <p:nvPr/>
          </p:nvSpPr>
          <p:spPr>
            <a:xfrm>
              <a:off x="6337041" y="1200014"/>
              <a:ext cx="4457971" cy="4457971"/>
            </a:xfrm>
            <a:prstGeom prst="diamond">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 name="Google Shape;71;p12"/>
            <p:cNvSpPr/>
            <p:nvPr/>
          </p:nvSpPr>
          <p:spPr>
            <a:xfrm>
              <a:off x="6218096" y="495308"/>
              <a:ext cx="4660156" cy="4661255"/>
            </a:xfrm>
            <a:prstGeom prst="diamond">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with Image">
  <p:cSld name="Contents Page with Image">
    <p:spTree>
      <p:nvGrpSpPr>
        <p:cNvPr id="72" name="Shape 72"/>
        <p:cNvGrpSpPr/>
        <p:nvPr/>
      </p:nvGrpSpPr>
      <p:grpSpPr>
        <a:xfrm>
          <a:off x="0" y="0"/>
          <a:ext cx="0" cy="0"/>
          <a:chOff x="0" y="0"/>
          <a:chExt cx="0" cy="0"/>
        </a:xfrm>
      </p:grpSpPr>
      <p:pic>
        <p:nvPicPr>
          <p:cNvPr descr="A picture containing dark&#10;&#10;Description automatically generated" id="73" name="Google Shape;73;p13"/>
          <p:cNvPicPr preferRelativeResize="0"/>
          <p:nvPr/>
        </p:nvPicPr>
        <p:blipFill rotWithShape="1">
          <a:blip r:embed="rId2">
            <a:alphaModFix/>
          </a:blip>
          <a:srcRect b="5488" l="28871" r="27681" t="32527"/>
          <a:stretch/>
        </p:blipFill>
        <p:spPr>
          <a:xfrm>
            <a:off x="5986937" y="582081"/>
            <a:ext cx="5886408" cy="5941281"/>
          </a:xfrm>
          <a:prstGeom prst="rect">
            <a:avLst/>
          </a:prstGeom>
          <a:noFill/>
          <a:ln>
            <a:noFill/>
          </a:ln>
        </p:spPr>
      </p:pic>
      <p:sp>
        <p:nvSpPr>
          <p:cNvPr id="74" name="Google Shape;74;p13"/>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5" name="Google Shape;75;p13"/>
          <p:cNvSpPr txBox="1"/>
          <p:nvPr>
            <p:ph idx="1" type="body"/>
          </p:nvPr>
        </p:nvSpPr>
        <p:spPr>
          <a:xfrm>
            <a:off x="838200" y="2097925"/>
            <a:ext cx="4255800" cy="34167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SzPts val="2800"/>
              <a:buNone/>
              <a:defRPr/>
            </a:lvl1pPr>
            <a:lvl2pPr indent="-228600" lvl="1" marL="914400" algn="l">
              <a:lnSpc>
                <a:spcPct val="90000"/>
              </a:lnSpc>
              <a:spcBef>
                <a:spcPts val="1000"/>
              </a:spcBef>
              <a:spcAft>
                <a:spcPts val="0"/>
              </a:spcAft>
              <a:buSzPts val="2400"/>
              <a:buNone/>
              <a:defRPr/>
            </a:lvl2pPr>
            <a:lvl3pPr indent="-228600" lvl="2" marL="1371600" algn="l">
              <a:lnSpc>
                <a:spcPct val="90000"/>
              </a:lnSpc>
              <a:spcBef>
                <a:spcPts val="1000"/>
              </a:spcBef>
              <a:spcAft>
                <a:spcPts val="0"/>
              </a:spcAft>
              <a:buSzPts val="1800"/>
              <a:buNone/>
              <a:defRPr/>
            </a:lvl3pPr>
            <a:lvl4pPr indent="-228600" lvl="3" marL="1828800" algn="l">
              <a:lnSpc>
                <a:spcPct val="90000"/>
              </a:lnSpc>
              <a:spcBef>
                <a:spcPts val="1000"/>
              </a:spcBef>
              <a:spcAft>
                <a:spcPts val="0"/>
              </a:spcAft>
              <a:buSzPts val="1600"/>
              <a:buNone/>
              <a:defRPr/>
            </a:lvl4pPr>
            <a:lvl5pPr indent="-330200" lvl="4" marL="2286000" algn="l">
              <a:lnSpc>
                <a:spcPct val="90000"/>
              </a:lnSpc>
              <a:spcBef>
                <a:spcPts val="1000"/>
              </a:spcBef>
              <a:spcAft>
                <a:spcPts val="0"/>
              </a:spcAft>
              <a:buSzPts val="1600"/>
              <a:buChar char="•"/>
              <a:defRPr/>
            </a:lvl5pPr>
            <a:lvl6pPr indent="-323850" lvl="5" marL="2743200" algn="l">
              <a:lnSpc>
                <a:spcPct val="90000"/>
              </a:lnSpc>
              <a:spcBef>
                <a:spcPts val="500"/>
              </a:spcBef>
              <a:spcAft>
                <a:spcPts val="0"/>
              </a:spcAft>
              <a:buSzPts val="1500"/>
              <a:buChar char="•"/>
              <a:defRPr/>
            </a:lvl6pPr>
            <a:lvl7pPr indent="-317500" lvl="6" marL="3200400" algn="l">
              <a:lnSpc>
                <a:spcPct val="90000"/>
              </a:lnSpc>
              <a:spcBef>
                <a:spcPts val="500"/>
              </a:spcBef>
              <a:spcAft>
                <a:spcPts val="0"/>
              </a:spcAft>
              <a:buSzPts val="1400"/>
              <a:buChar char="•"/>
              <a:defRPr/>
            </a:lvl7pPr>
            <a:lvl8pPr indent="-311150" lvl="7" marL="3657600" algn="l">
              <a:lnSpc>
                <a:spcPct val="90000"/>
              </a:lnSpc>
              <a:spcBef>
                <a:spcPts val="500"/>
              </a:spcBef>
              <a:spcAft>
                <a:spcPts val="0"/>
              </a:spcAft>
              <a:buSzPts val="1300"/>
              <a:buChar char="•"/>
              <a:defRPr/>
            </a:lvl8pPr>
            <a:lvl9pPr indent="-304800" lvl="8" marL="4114800" algn="l">
              <a:lnSpc>
                <a:spcPct val="90000"/>
              </a:lnSpc>
              <a:spcBef>
                <a:spcPts val="500"/>
              </a:spcBef>
              <a:spcAft>
                <a:spcPts val="0"/>
              </a:spcAft>
              <a:buSzPts val="1200"/>
              <a:buChar char="•"/>
              <a:defRPr/>
            </a:lvl9pPr>
          </a:lstStyle>
          <a:p/>
        </p:txBody>
      </p:sp>
      <p:sp>
        <p:nvSpPr>
          <p:cNvPr id="76" name="Google Shape;76;p13"/>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2">
  <p:cSld name="Contents Page ">
    <p:spTree>
      <p:nvGrpSpPr>
        <p:cNvPr id="77" name="Shape 77"/>
        <p:cNvGrpSpPr/>
        <p:nvPr/>
      </p:nvGrpSpPr>
      <p:grpSpPr>
        <a:xfrm>
          <a:off x="0" y="0"/>
          <a:ext cx="0" cy="0"/>
          <a:chOff x="0" y="0"/>
          <a:chExt cx="0" cy="0"/>
        </a:xfrm>
      </p:grpSpPr>
      <p:sp>
        <p:nvSpPr>
          <p:cNvPr id="78" name="Google Shape;78;p14"/>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9" name="Google Shape;79;p14"/>
          <p:cNvSpPr txBox="1"/>
          <p:nvPr>
            <p:ph idx="1" type="body"/>
          </p:nvPr>
        </p:nvSpPr>
        <p:spPr>
          <a:xfrm>
            <a:off x="838200" y="2064425"/>
            <a:ext cx="4910100" cy="373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lt2"/>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4"/>
          <p:cNvSpPr txBox="1"/>
          <p:nvPr>
            <p:ph idx="2" type="body"/>
          </p:nvPr>
        </p:nvSpPr>
        <p:spPr>
          <a:xfrm>
            <a:off x="6466114" y="2064425"/>
            <a:ext cx="4910100" cy="373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lt2"/>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15"/>
          <p:cNvSpPr txBox="1"/>
          <p:nvPr>
            <p:ph type="title"/>
          </p:nvPr>
        </p:nvSpPr>
        <p:spPr>
          <a:xfrm>
            <a:off x="831850" y="965186"/>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5"/>
          <p:cNvSpPr txBox="1"/>
          <p:nvPr>
            <p:ph idx="1" type="body"/>
          </p:nvPr>
        </p:nvSpPr>
        <p:spPr>
          <a:xfrm>
            <a:off x="831850" y="3993702"/>
            <a:ext cx="10515600" cy="1177500"/>
          </a:xfrm>
          <a:prstGeom prst="rect">
            <a:avLst/>
          </a:prstGeom>
          <a:noFill/>
          <a:ln>
            <a:noFill/>
          </a:ln>
        </p:spPr>
        <p:txBody>
          <a:bodyPr anchorCtr="0" anchor="t" bIns="45700" lIns="91425" spcFirstLastPara="1" rIns="91425" wrap="square" tIns="45700">
            <a:noAutofit/>
          </a:bodyPr>
          <a:lstStyle>
            <a:lvl1pPr indent="-228600" lvl="0" marL="457200" algn="l">
              <a:lnSpc>
                <a:spcPct val="14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1000"/>
              </a:spcBef>
              <a:spcAft>
                <a:spcPts val="0"/>
              </a:spcAft>
              <a:buClr>
                <a:srgbClr val="919191"/>
              </a:buClr>
              <a:buSzPts val="2000"/>
              <a:buNone/>
              <a:defRPr sz="2000">
                <a:solidFill>
                  <a:srgbClr val="919191"/>
                </a:solidFill>
              </a:defRPr>
            </a:lvl2pPr>
            <a:lvl3pPr indent="-228600" lvl="2" marL="1371600" algn="l">
              <a:lnSpc>
                <a:spcPct val="90000"/>
              </a:lnSpc>
              <a:spcBef>
                <a:spcPts val="1000"/>
              </a:spcBef>
              <a:spcAft>
                <a:spcPts val="0"/>
              </a:spcAft>
              <a:buClr>
                <a:srgbClr val="919191"/>
              </a:buClr>
              <a:buSzPts val="1800"/>
              <a:buNone/>
              <a:defRPr sz="1800">
                <a:solidFill>
                  <a:srgbClr val="919191"/>
                </a:solidFill>
              </a:defRPr>
            </a:lvl3pPr>
            <a:lvl4pPr indent="-228600" lvl="3" marL="1828800" algn="l">
              <a:lnSpc>
                <a:spcPct val="90000"/>
              </a:lnSpc>
              <a:spcBef>
                <a:spcPts val="1000"/>
              </a:spcBef>
              <a:spcAft>
                <a:spcPts val="0"/>
              </a:spcAft>
              <a:buClr>
                <a:srgbClr val="919191"/>
              </a:buClr>
              <a:buSzPts val="1600"/>
              <a:buNone/>
              <a:defRPr sz="1600">
                <a:solidFill>
                  <a:srgbClr val="919191"/>
                </a:solidFill>
              </a:defRPr>
            </a:lvl4pPr>
            <a:lvl5pPr indent="-228600" lvl="4" marL="2286000" algn="l">
              <a:lnSpc>
                <a:spcPct val="90000"/>
              </a:lnSpc>
              <a:spcBef>
                <a:spcPts val="1000"/>
              </a:spcBef>
              <a:spcAft>
                <a:spcPts val="0"/>
              </a:spcAft>
              <a:buClr>
                <a:srgbClr val="919191"/>
              </a:buClr>
              <a:buSzPts val="1600"/>
              <a:buNone/>
              <a:defRPr sz="1600">
                <a:solidFill>
                  <a:srgbClr val="919191"/>
                </a:solidFill>
              </a:defRPr>
            </a:lvl5pPr>
            <a:lvl6pPr indent="-228600" lvl="5" marL="2743200" algn="l">
              <a:lnSpc>
                <a:spcPct val="90000"/>
              </a:lnSpc>
              <a:spcBef>
                <a:spcPts val="500"/>
              </a:spcBef>
              <a:spcAft>
                <a:spcPts val="0"/>
              </a:spcAft>
              <a:buClr>
                <a:srgbClr val="919191"/>
              </a:buClr>
              <a:buSzPts val="1600"/>
              <a:buNone/>
              <a:defRPr sz="1600">
                <a:solidFill>
                  <a:srgbClr val="919191"/>
                </a:solidFill>
              </a:defRPr>
            </a:lvl6pPr>
            <a:lvl7pPr indent="-228600" lvl="6" marL="3200400" algn="l">
              <a:lnSpc>
                <a:spcPct val="90000"/>
              </a:lnSpc>
              <a:spcBef>
                <a:spcPts val="500"/>
              </a:spcBef>
              <a:spcAft>
                <a:spcPts val="0"/>
              </a:spcAft>
              <a:buClr>
                <a:srgbClr val="919191"/>
              </a:buClr>
              <a:buSzPts val="1600"/>
              <a:buNone/>
              <a:defRPr sz="1600">
                <a:solidFill>
                  <a:srgbClr val="919191"/>
                </a:solidFill>
              </a:defRPr>
            </a:lvl7pPr>
            <a:lvl8pPr indent="-228600" lvl="7" marL="3657600" algn="l">
              <a:lnSpc>
                <a:spcPct val="90000"/>
              </a:lnSpc>
              <a:spcBef>
                <a:spcPts val="500"/>
              </a:spcBef>
              <a:spcAft>
                <a:spcPts val="0"/>
              </a:spcAft>
              <a:buClr>
                <a:srgbClr val="919191"/>
              </a:buClr>
              <a:buSzPts val="1600"/>
              <a:buNone/>
              <a:defRPr sz="1600">
                <a:solidFill>
                  <a:srgbClr val="919191"/>
                </a:solidFill>
              </a:defRPr>
            </a:lvl8pPr>
            <a:lvl9pPr indent="-228600" lvl="8" marL="4114800" algn="l">
              <a:lnSpc>
                <a:spcPct val="90000"/>
              </a:lnSpc>
              <a:spcBef>
                <a:spcPts val="500"/>
              </a:spcBef>
              <a:spcAft>
                <a:spcPts val="0"/>
              </a:spcAft>
              <a:buClr>
                <a:srgbClr val="919191"/>
              </a:buClr>
              <a:buSzPts val="1600"/>
              <a:buNone/>
              <a:defRPr sz="1600">
                <a:solidFill>
                  <a:srgbClr val="919191"/>
                </a:solidFill>
              </a:defRPr>
            </a:lvl9pPr>
          </a:lstStyle>
          <a:p/>
        </p:txBody>
      </p:sp>
      <p:sp>
        <p:nvSpPr>
          <p:cNvPr id="85" name="Google Shape;85;p15"/>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 name="Shape 21"/>
        <p:cNvGrpSpPr/>
        <p:nvPr/>
      </p:nvGrpSpPr>
      <p:grpSpPr>
        <a:xfrm>
          <a:off x="0" y="0"/>
          <a:ext cx="0" cy="0"/>
          <a:chOff x="0" y="0"/>
          <a:chExt cx="0" cy="0"/>
        </a:xfrm>
      </p:grpSpPr>
      <p:sp>
        <p:nvSpPr>
          <p:cNvPr id="22" name="Google Shape;22;p3"/>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 name="Google Shape;25;p4"/>
          <p:cNvSpPr txBox="1"/>
          <p:nvPr>
            <p:ph type="title"/>
          </p:nvPr>
        </p:nvSpPr>
        <p:spPr>
          <a:xfrm>
            <a:off x="838200" y="889025"/>
            <a:ext cx="102984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 name="Google Shape;26;p4"/>
          <p:cNvSpPr txBox="1"/>
          <p:nvPr>
            <p:ph idx="1" type="subTitle"/>
          </p:nvPr>
        </p:nvSpPr>
        <p:spPr>
          <a:xfrm>
            <a:off x="838200" y="2006400"/>
            <a:ext cx="10298400" cy="476400"/>
          </a:xfrm>
          <a:prstGeom prst="rect">
            <a:avLst/>
          </a:prstGeom>
          <a:noFill/>
          <a:ln>
            <a:noFill/>
          </a:ln>
        </p:spPr>
        <p:txBody>
          <a:bodyPr anchorCtr="0" anchor="t" bIns="45700" lIns="91425" spcFirstLastPara="1" rIns="91425" wrap="square" tIns="45700">
            <a:noAutofit/>
          </a:bodyPr>
          <a:lstStyle>
            <a:lvl1pPr lvl="0" algn="l">
              <a:lnSpc>
                <a:spcPct val="120000"/>
              </a:lnSpc>
              <a:spcBef>
                <a:spcPts val="1000"/>
              </a:spcBef>
              <a:spcAft>
                <a:spcPts val="0"/>
              </a:spcAft>
              <a:buSzPts val="2800"/>
              <a:buNone/>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1800"/>
              <a:buNone/>
              <a:defRPr/>
            </a:lvl3pPr>
            <a:lvl4pPr lvl="3" algn="l">
              <a:lnSpc>
                <a:spcPct val="90000"/>
              </a:lnSpc>
              <a:spcBef>
                <a:spcPts val="1000"/>
              </a:spcBef>
              <a:spcAft>
                <a:spcPts val="0"/>
              </a:spcAft>
              <a:buSzPts val="1600"/>
              <a:buNone/>
              <a:defRPr/>
            </a:lvl4pPr>
            <a:lvl5pPr lvl="4" algn="l">
              <a:lnSpc>
                <a:spcPct val="90000"/>
              </a:lnSpc>
              <a:spcBef>
                <a:spcPts val="1000"/>
              </a:spcBef>
              <a:spcAft>
                <a:spcPts val="0"/>
              </a:spcAft>
              <a:buSzPts val="1600"/>
              <a:buNone/>
              <a:defRPr/>
            </a:lvl5pPr>
            <a:lvl6pPr lvl="5" algn="l">
              <a:lnSpc>
                <a:spcPct val="90000"/>
              </a:lnSpc>
              <a:spcBef>
                <a:spcPts val="500"/>
              </a:spcBef>
              <a:spcAft>
                <a:spcPts val="0"/>
              </a:spcAft>
              <a:buSzPts val="1500"/>
              <a:buNone/>
              <a:defRPr/>
            </a:lvl6pPr>
            <a:lvl7pPr lvl="6" algn="l">
              <a:lnSpc>
                <a:spcPct val="90000"/>
              </a:lnSpc>
              <a:spcBef>
                <a:spcPts val="500"/>
              </a:spcBef>
              <a:spcAft>
                <a:spcPts val="0"/>
              </a:spcAft>
              <a:buSzPts val="1400"/>
              <a:buNone/>
              <a:defRPr/>
            </a:lvl7pPr>
            <a:lvl8pPr lvl="7" algn="l">
              <a:lnSpc>
                <a:spcPct val="90000"/>
              </a:lnSpc>
              <a:spcBef>
                <a:spcPts val="500"/>
              </a:spcBef>
              <a:spcAft>
                <a:spcPts val="0"/>
              </a:spcAft>
              <a:buSzPts val="1300"/>
              <a:buNone/>
              <a:defRPr/>
            </a:lvl8pPr>
            <a:lvl9pPr lvl="8" algn="l">
              <a:lnSpc>
                <a:spcPct val="90000"/>
              </a:lnSpc>
              <a:spcBef>
                <a:spcPts val="500"/>
              </a:spcBef>
              <a:spcAft>
                <a:spcPts val="0"/>
              </a:spcAft>
              <a:buSzPts val="1200"/>
              <a:buNone/>
              <a:defRPr/>
            </a:lvl9pPr>
          </a:lstStyle>
          <a:p/>
        </p:txBody>
      </p:sp>
      <p:sp>
        <p:nvSpPr>
          <p:cNvPr id="27" name="Google Shape;27;p4"/>
          <p:cNvSpPr txBox="1"/>
          <p:nvPr>
            <p:ph idx="2" type="body"/>
          </p:nvPr>
        </p:nvSpPr>
        <p:spPr>
          <a:xfrm>
            <a:off x="838200" y="2675400"/>
            <a:ext cx="10298400" cy="3078600"/>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2200"/>
              <a:buNone/>
              <a:defRPr b="0" sz="2200">
                <a:solidFill>
                  <a:schemeClr val="dk1"/>
                </a:solidFill>
              </a:defRPr>
            </a:lvl1pPr>
            <a:lvl2pPr indent="-228600" lvl="1" marL="914400" algn="l">
              <a:lnSpc>
                <a:spcPct val="90000"/>
              </a:lnSpc>
              <a:spcBef>
                <a:spcPts val="1000"/>
              </a:spcBef>
              <a:spcAft>
                <a:spcPts val="0"/>
              </a:spcAft>
              <a:buSzPts val="2100"/>
              <a:buNone/>
              <a:defRPr sz="2100"/>
            </a:lvl2pPr>
            <a:lvl3pPr indent="-228600" lvl="2" marL="1371600" algn="l">
              <a:lnSpc>
                <a:spcPct val="90000"/>
              </a:lnSpc>
              <a:spcBef>
                <a:spcPts val="1000"/>
              </a:spcBef>
              <a:spcAft>
                <a:spcPts val="0"/>
              </a:spcAft>
              <a:buSzPts val="1800"/>
              <a:buNone/>
              <a:defRPr/>
            </a:lvl3pPr>
            <a:lvl4pPr indent="-228600" lvl="3" marL="1828800" algn="l">
              <a:lnSpc>
                <a:spcPct val="90000"/>
              </a:lnSpc>
              <a:spcBef>
                <a:spcPts val="1000"/>
              </a:spcBef>
              <a:spcAft>
                <a:spcPts val="0"/>
              </a:spcAft>
              <a:buSzPts val="1600"/>
              <a:buNone/>
              <a:defRPr/>
            </a:lvl4pPr>
            <a:lvl5pPr indent="-330200" lvl="4" marL="2286000" algn="l">
              <a:lnSpc>
                <a:spcPct val="90000"/>
              </a:lnSpc>
              <a:spcBef>
                <a:spcPts val="1000"/>
              </a:spcBef>
              <a:spcAft>
                <a:spcPts val="0"/>
              </a:spcAft>
              <a:buSzPts val="1600"/>
              <a:buChar char="•"/>
              <a:defRPr/>
            </a:lvl5pPr>
            <a:lvl6pPr indent="-323850" lvl="5" marL="2743200" algn="l">
              <a:lnSpc>
                <a:spcPct val="90000"/>
              </a:lnSpc>
              <a:spcBef>
                <a:spcPts val="500"/>
              </a:spcBef>
              <a:spcAft>
                <a:spcPts val="0"/>
              </a:spcAft>
              <a:buSzPts val="1500"/>
              <a:buChar char="•"/>
              <a:defRPr/>
            </a:lvl6pPr>
            <a:lvl7pPr indent="-317500" lvl="6" marL="3200400" algn="l">
              <a:lnSpc>
                <a:spcPct val="90000"/>
              </a:lnSpc>
              <a:spcBef>
                <a:spcPts val="500"/>
              </a:spcBef>
              <a:spcAft>
                <a:spcPts val="0"/>
              </a:spcAft>
              <a:buSzPts val="1400"/>
              <a:buChar char="•"/>
              <a:defRPr/>
            </a:lvl7pPr>
            <a:lvl8pPr indent="-311150" lvl="7" marL="3657600" algn="l">
              <a:lnSpc>
                <a:spcPct val="90000"/>
              </a:lnSpc>
              <a:spcBef>
                <a:spcPts val="500"/>
              </a:spcBef>
              <a:spcAft>
                <a:spcPts val="0"/>
              </a:spcAft>
              <a:buSzPts val="1300"/>
              <a:buChar char="•"/>
              <a:defRPr/>
            </a:lvl8pPr>
            <a:lvl9pPr indent="-304800" lvl="8" marL="4114800" algn="l">
              <a:lnSpc>
                <a:spcPct val="90000"/>
              </a:lnSpc>
              <a:spcBef>
                <a:spcPts val="500"/>
              </a:spcBef>
              <a:spcAft>
                <a:spcPts val="0"/>
              </a:spcAft>
              <a:buSzPts val="1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5"/>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6"/>
          <p:cNvSpPr txBox="1"/>
          <p:nvPr>
            <p:ph type="ctrTitle"/>
          </p:nvPr>
        </p:nvSpPr>
        <p:spPr>
          <a:xfrm>
            <a:off x="1523999" y="1451876"/>
            <a:ext cx="9143999"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 type="subTitle"/>
          </p:nvPr>
        </p:nvSpPr>
        <p:spPr>
          <a:xfrm>
            <a:off x="1524000" y="3939789"/>
            <a:ext cx="9144000" cy="1655762"/>
          </a:xfrm>
          <a:prstGeom prst="rect">
            <a:avLst/>
          </a:prstGeom>
          <a:noFill/>
          <a:ln>
            <a:noFill/>
          </a:ln>
        </p:spPr>
        <p:txBody>
          <a:bodyPr anchorCtr="0" anchor="t" bIns="45700" lIns="91425" spcFirstLastPara="1" rIns="91425" wrap="square" tIns="45700">
            <a:noAutofit/>
          </a:bodyPr>
          <a:lstStyle>
            <a:lvl1pPr lvl="0" algn="ctr">
              <a:lnSpc>
                <a:spcPct val="140000"/>
              </a:lnSpc>
              <a:spcBef>
                <a:spcPts val="1000"/>
              </a:spcBef>
              <a:spcAft>
                <a:spcPts val="0"/>
              </a:spcAft>
              <a:buClr>
                <a:schemeClr val="lt2"/>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6"/>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35" name="Shape 35"/>
        <p:cNvGrpSpPr/>
        <p:nvPr/>
      </p:nvGrpSpPr>
      <p:grpSpPr>
        <a:xfrm>
          <a:off x="0" y="0"/>
          <a:ext cx="0" cy="0"/>
          <a:chOff x="0" y="0"/>
          <a:chExt cx="0" cy="0"/>
        </a:xfrm>
      </p:grpSpPr>
      <p:sp>
        <p:nvSpPr>
          <p:cNvPr id="36" name="Google Shape;36;p7"/>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7" name="Google Shape;37;p7"/>
          <p:cNvSpPr txBox="1"/>
          <p:nvPr>
            <p:ph type="title"/>
          </p:nvPr>
        </p:nvSpPr>
        <p:spPr>
          <a:xfrm>
            <a:off x="838200" y="889025"/>
            <a:ext cx="102984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 name="Google Shape;38;p7"/>
          <p:cNvSpPr txBox="1"/>
          <p:nvPr>
            <p:ph idx="1" type="subTitle"/>
          </p:nvPr>
        </p:nvSpPr>
        <p:spPr>
          <a:xfrm>
            <a:off x="838200" y="2006400"/>
            <a:ext cx="10298400" cy="476400"/>
          </a:xfrm>
          <a:prstGeom prst="rect">
            <a:avLst/>
          </a:prstGeom>
          <a:noFill/>
          <a:ln>
            <a:noFill/>
          </a:ln>
        </p:spPr>
        <p:txBody>
          <a:bodyPr anchorCtr="0" anchor="t" bIns="45700" lIns="91425" spcFirstLastPara="1" rIns="91425" wrap="square" tIns="45700">
            <a:noAutofit/>
          </a:bodyPr>
          <a:lstStyle>
            <a:lvl1pPr lvl="0" algn="l">
              <a:lnSpc>
                <a:spcPct val="120000"/>
              </a:lnSpc>
              <a:spcBef>
                <a:spcPts val="1000"/>
              </a:spcBef>
              <a:spcAft>
                <a:spcPts val="0"/>
              </a:spcAft>
              <a:buSzPts val="2800"/>
              <a:buNone/>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1800"/>
              <a:buNone/>
              <a:defRPr/>
            </a:lvl3pPr>
            <a:lvl4pPr lvl="3" algn="l">
              <a:lnSpc>
                <a:spcPct val="90000"/>
              </a:lnSpc>
              <a:spcBef>
                <a:spcPts val="1000"/>
              </a:spcBef>
              <a:spcAft>
                <a:spcPts val="0"/>
              </a:spcAft>
              <a:buSzPts val="1600"/>
              <a:buNone/>
              <a:defRPr/>
            </a:lvl4pPr>
            <a:lvl5pPr lvl="4" algn="l">
              <a:lnSpc>
                <a:spcPct val="90000"/>
              </a:lnSpc>
              <a:spcBef>
                <a:spcPts val="1000"/>
              </a:spcBef>
              <a:spcAft>
                <a:spcPts val="0"/>
              </a:spcAft>
              <a:buSzPts val="16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39" name="Google Shape;39;p7"/>
          <p:cNvSpPr txBox="1"/>
          <p:nvPr>
            <p:ph idx="2" type="body"/>
          </p:nvPr>
        </p:nvSpPr>
        <p:spPr>
          <a:xfrm>
            <a:off x="838200" y="2675400"/>
            <a:ext cx="10298400" cy="3078600"/>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2200"/>
              <a:buNone/>
              <a:defRPr b="0" sz="2200">
                <a:solidFill>
                  <a:schemeClr val="dk1"/>
                </a:solidFill>
              </a:defRPr>
            </a:lvl1pPr>
            <a:lvl2pPr indent="-228600" lvl="1" marL="914400" algn="l">
              <a:lnSpc>
                <a:spcPct val="90000"/>
              </a:lnSpc>
              <a:spcBef>
                <a:spcPts val="1000"/>
              </a:spcBef>
              <a:spcAft>
                <a:spcPts val="0"/>
              </a:spcAft>
              <a:buSzPts val="2100"/>
              <a:buNone/>
              <a:defRPr sz="2100"/>
            </a:lvl2pPr>
            <a:lvl3pPr indent="-228600" lvl="2" marL="1371600" algn="l">
              <a:lnSpc>
                <a:spcPct val="90000"/>
              </a:lnSpc>
              <a:spcBef>
                <a:spcPts val="1000"/>
              </a:spcBef>
              <a:spcAft>
                <a:spcPts val="0"/>
              </a:spcAft>
              <a:buSzPts val="1800"/>
              <a:buNone/>
              <a:defRPr/>
            </a:lvl3pPr>
            <a:lvl4pPr indent="-228600" lvl="3" marL="1828800" algn="l">
              <a:lnSpc>
                <a:spcPct val="90000"/>
              </a:lnSpc>
              <a:spcBef>
                <a:spcPts val="1000"/>
              </a:spcBef>
              <a:spcAft>
                <a:spcPts val="0"/>
              </a:spcAft>
              <a:buSzPts val="1600"/>
              <a:buNone/>
              <a:defRPr/>
            </a:lvl4pPr>
            <a:lvl5pPr indent="-330200" lvl="4" marL="2286000" algn="l">
              <a:lnSpc>
                <a:spcPct val="90000"/>
              </a:lnSpc>
              <a:spcBef>
                <a:spcPts val="1000"/>
              </a:spcBef>
              <a:spcAft>
                <a:spcPts val="0"/>
              </a:spcAft>
              <a:buSzPts val="16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0" name="Shape 40"/>
        <p:cNvGrpSpPr/>
        <p:nvPr/>
      </p:nvGrpSpPr>
      <p:grpSpPr>
        <a:xfrm>
          <a:off x="0" y="0"/>
          <a:ext cx="0" cy="0"/>
          <a:chOff x="0" y="0"/>
          <a:chExt cx="0" cy="0"/>
        </a:xfrm>
      </p:grpSpPr>
      <p:sp>
        <p:nvSpPr>
          <p:cNvPr id="41" name="Google Shape;41;p8"/>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2" name="Google Shape;42;p8"/>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3" name="Google Shape;43;p8"/>
          <p:cNvSpPr txBox="1"/>
          <p:nvPr>
            <p:ph idx="1" type="subTitle"/>
          </p:nvPr>
        </p:nvSpPr>
        <p:spPr>
          <a:xfrm>
            <a:off x="838275" y="2040150"/>
            <a:ext cx="4987200" cy="659700"/>
          </a:xfrm>
          <a:prstGeom prst="rect">
            <a:avLst/>
          </a:prstGeom>
          <a:noFill/>
          <a:ln>
            <a:noFill/>
          </a:ln>
        </p:spPr>
        <p:txBody>
          <a:bodyPr anchorCtr="0" anchor="t" bIns="45700" lIns="91425" spcFirstLastPara="1" rIns="91425" wrap="square" tIns="45700">
            <a:noAutofit/>
          </a:bodyPr>
          <a:lstStyle>
            <a:lvl1pPr lvl="0" algn="l">
              <a:lnSpc>
                <a:spcPct val="120000"/>
              </a:lnSpc>
              <a:spcBef>
                <a:spcPts val="1000"/>
              </a:spcBef>
              <a:spcAft>
                <a:spcPts val="0"/>
              </a:spcAft>
              <a:buSzPts val="2800"/>
              <a:buNone/>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1800"/>
              <a:buNone/>
              <a:defRPr/>
            </a:lvl3pPr>
            <a:lvl4pPr lvl="3" algn="l">
              <a:lnSpc>
                <a:spcPct val="90000"/>
              </a:lnSpc>
              <a:spcBef>
                <a:spcPts val="1000"/>
              </a:spcBef>
              <a:spcAft>
                <a:spcPts val="0"/>
              </a:spcAft>
              <a:buSzPts val="1600"/>
              <a:buNone/>
              <a:defRPr/>
            </a:lvl4pPr>
            <a:lvl5pPr lvl="4" algn="l">
              <a:lnSpc>
                <a:spcPct val="90000"/>
              </a:lnSpc>
              <a:spcBef>
                <a:spcPts val="1000"/>
              </a:spcBef>
              <a:spcAft>
                <a:spcPts val="0"/>
              </a:spcAft>
              <a:buSzPts val="1600"/>
              <a:buNone/>
              <a:defRPr/>
            </a:lvl5pPr>
            <a:lvl6pPr lvl="5" algn="l">
              <a:lnSpc>
                <a:spcPct val="90000"/>
              </a:lnSpc>
              <a:spcBef>
                <a:spcPts val="500"/>
              </a:spcBef>
              <a:spcAft>
                <a:spcPts val="0"/>
              </a:spcAft>
              <a:buSzPts val="1500"/>
              <a:buNone/>
              <a:defRPr/>
            </a:lvl6pPr>
            <a:lvl7pPr lvl="6" algn="l">
              <a:lnSpc>
                <a:spcPct val="90000"/>
              </a:lnSpc>
              <a:spcBef>
                <a:spcPts val="500"/>
              </a:spcBef>
              <a:spcAft>
                <a:spcPts val="0"/>
              </a:spcAft>
              <a:buSzPts val="1400"/>
              <a:buNone/>
              <a:defRPr/>
            </a:lvl7pPr>
            <a:lvl8pPr lvl="7" algn="l">
              <a:lnSpc>
                <a:spcPct val="90000"/>
              </a:lnSpc>
              <a:spcBef>
                <a:spcPts val="500"/>
              </a:spcBef>
              <a:spcAft>
                <a:spcPts val="0"/>
              </a:spcAft>
              <a:buSzPts val="1300"/>
              <a:buNone/>
              <a:defRPr/>
            </a:lvl8pPr>
            <a:lvl9pPr lvl="8" algn="l">
              <a:lnSpc>
                <a:spcPct val="90000"/>
              </a:lnSpc>
              <a:spcBef>
                <a:spcPts val="500"/>
              </a:spcBef>
              <a:spcAft>
                <a:spcPts val="0"/>
              </a:spcAft>
              <a:buSzPts val="1200"/>
              <a:buNone/>
              <a:defRPr/>
            </a:lvl9pPr>
          </a:lstStyle>
          <a:p/>
        </p:txBody>
      </p:sp>
      <p:sp>
        <p:nvSpPr>
          <p:cNvPr id="44" name="Google Shape;44;p8"/>
          <p:cNvSpPr txBox="1"/>
          <p:nvPr>
            <p:ph idx="2" type="subTitle"/>
          </p:nvPr>
        </p:nvSpPr>
        <p:spPr>
          <a:xfrm>
            <a:off x="6244485" y="2040150"/>
            <a:ext cx="4987200" cy="659700"/>
          </a:xfrm>
          <a:prstGeom prst="rect">
            <a:avLst/>
          </a:prstGeom>
          <a:noFill/>
          <a:ln>
            <a:noFill/>
          </a:ln>
        </p:spPr>
        <p:txBody>
          <a:bodyPr anchorCtr="0" anchor="t" bIns="45700" lIns="91425" spcFirstLastPara="1" rIns="91425" wrap="square" tIns="45700">
            <a:noAutofit/>
          </a:bodyPr>
          <a:lstStyle>
            <a:lvl1pPr lvl="0" algn="l">
              <a:lnSpc>
                <a:spcPct val="120000"/>
              </a:lnSpc>
              <a:spcBef>
                <a:spcPts val="1000"/>
              </a:spcBef>
              <a:spcAft>
                <a:spcPts val="0"/>
              </a:spcAft>
              <a:buSzPts val="2800"/>
              <a:buNone/>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1800"/>
              <a:buNone/>
              <a:defRPr/>
            </a:lvl3pPr>
            <a:lvl4pPr lvl="3" algn="l">
              <a:lnSpc>
                <a:spcPct val="90000"/>
              </a:lnSpc>
              <a:spcBef>
                <a:spcPts val="1000"/>
              </a:spcBef>
              <a:spcAft>
                <a:spcPts val="0"/>
              </a:spcAft>
              <a:buSzPts val="1600"/>
              <a:buNone/>
              <a:defRPr/>
            </a:lvl4pPr>
            <a:lvl5pPr lvl="4" algn="l">
              <a:lnSpc>
                <a:spcPct val="90000"/>
              </a:lnSpc>
              <a:spcBef>
                <a:spcPts val="1000"/>
              </a:spcBef>
              <a:spcAft>
                <a:spcPts val="0"/>
              </a:spcAft>
              <a:buSzPts val="1600"/>
              <a:buNone/>
              <a:defRPr/>
            </a:lvl5pPr>
            <a:lvl6pPr lvl="5" algn="l">
              <a:lnSpc>
                <a:spcPct val="90000"/>
              </a:lnSpc>
              <a:spcBef>
                <a:spcPts val="500"/>
              </a:spcBef>
              <a:spcAft>
                <a:spcPts val="0"/>
              </a:spcAft>
              <a:buSzPts val="1500"/>
              <a:buNone/>
              <a:defRPr/>
            </a:lvl6pPr>
            <a:lvl7pPr lvl="6" algn="l">
              <a:lnSpc>
                <a:spcPct val="90000"/>
              </a:lnSpc>
              <a:spcBef>
                <a:spcPts val="500"/>
              </a:spcBef>
              <a:spcAft>
                <a:spcPts val="0"/>
              </a:spcAft>
              <a:buSzPts val="1400"/>
              <a:buNone/>
              <a:defRPr/>
            </a:lvl7pPr>
            <a:lvl8pPr lvl="7" algn="l">
              <a:lnSpc>
                <a:spcPct val="90000"/>
              </a:lnSpc>
              <a:spcBef>
                <a:spcPts val="500"/>
              </a:spcBef>
              <a:spcAft>
                <a:spcPts val="0"/>
              </a:spcAft>
              <a:buSzPts val="1300"/>
              <a:buNone/>
              <a:defRPr/>
            </a:lvl8pPr>
            <a:lvl9pPr lvl="8" algn="l">
              <a:lnSpc>
                <a:spcPct val="90000"/>
              </a:lnSpc>
              <a:spcBef>
                <a:spcPts val="500"/>
              </a:spcBef>
              <a:spcAft>
                <a:spcPts val="0"/>
              </a:spcAft>
              <a:buSzPts val="1200"/>
              <a:buNone/>
              <a:defRPr/>
            </a:lvl9pPr>
          </a:lstStyle>
          <a:p/>
        </p:txBody>
      </p:sp>
      <p:sp>
        <p:nvSpPr>
          <p:cNvPr id="45" name="Google Shape;45;p8"/>
          <p:cNvSpPr txBox="1"/>
          <p:nvPr>
            <p:ph idx="3" type="body"/>
          </p:nvPr>
        </p:nvSpPr>
        <p:spPr>
          <a:xfrm>
            <a:off x="838200" y="2699850"/>
            <a:ext cx="4987200" cy="3370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2200"/>
              <a:buNone/>
              <a:defRPr b="0" sz="2200">
                <a:solidFill>
                  <a:schemeClr val="dk1"/>
                </a:solidFill>
              </a:defRPr>
            </a:lvl1pPr>
            <a:lvl2pPr indent="-228600" lvl="1" marL="914400" algn="l">
              <a:lnSpc>
                <a:spcPct val="90000"/>
              </a:lnSpc>
              <a:spcBef>
                <a:spcPts val="1000"/>
              </a:spcBef>
              <a:spcAft>
                <a:spcPts val="0"/>
              </a:spcAft>
              <a:buSzPts val="2400"/>
              <a:buNone/>
              <a:defRPr/>
            </a:lvl2pPr>
            <a:lvl3pPr indent="-228600" lvl="2" marL="1371600" algn="l">
              <a:lnSpc>
                <a:spcPct val="90000"/>
              </a:lnSpc>
              <a:spcBef>
                <a:spcPts val="1000"/>
              </a:spcBef>
              <a:spcAft>
                <a:spcPts val="0"/>
              </a:spcAft>
              <a:buSzPts val="1800"/>
              <a:buNone/>
              <a:defRPr/>
            </a:lvl3pPr>
            <a:lvl4pPr indent="-228600" lvl="3" marL="1828800" algn="l">
              <a:lnSpc>
                <a:spcPct val="90000"/>
              </a:lnSpc>
              <a:spcBef>
                <a:spcPts val="1000"/>
              </a:spcBef>
              <a:spcAft>
                <a:spcPts val="0"/>
              </a:spcAft>
              <a:buSzPts val="1600"/>
              <a:buNone/>
              <a:defRPr/>
            </a:lvl4pPr>
            <a:lvl5pPr indent="-330200" lvl="4" marL="2286000" algn="l">
              <a:lnSpc>
                <a:spcPct val="90000"/>
              </a:lnSpc>
              <a:spcBef>
                <a:spcPts val="1000"/>
              </a:spcBef>
              <a:spcAft>
                <a:spcPts val="0"/>
              </a:spcAft>
              <a:buSzPts val="1600"/>
              <a:buChar char="•"/>
              <a:defRPr/>
            </a:lvl5pPr>
            <a:lvl6pPr indent="-323850" lvl="5" marL="2743200" algn="l">
              <a:lnSpc>
                <a:spcPct val="90000"/>
              </a:lnSpc>
              <a:spcBef>
                <a:spcPts val="500"/>
              </a:spcBef>
              <a:spcAft>
                <a:spcPts val="0"/>
              </a:spcAft>
              <a:buSzPts val="1500"/>
              <a:buChar char="•"/>
              <a:defRPr/>
            </a:lvl6pPr>
            <a:lvl7pPr indent="-317500" lvl="6" marL="3200400" algn="l">
              <a:lnSpc>
                <a:spcPct val="90000"/>
              </a:lnSpc>
              <a:spcBef>
                <a:spcPts val="500"/>
              </a:spcBef>
              <a:spcAft>
                <a:spcPts val="0"/>
              </a:spcAft>
              <a:buSzPts val="1400"/>
              <a:buChar char="•"/>
              <a:defRPr/>
            </a:lvl7pPr>
            <a:lvl8pPr indent="-311150" lvl="7" marL="3657600" algn="l">
              <a:lnSpc>
                <a:spcPct val="90000"/>
              </a:lnSpc>
              <a:spcBef>
                <a:spcPts val="500"/>
              </a:spcBef>
              <a:spcAft>
                <a:spcPts val="0"/>
              </a:spcAft>
              <a:buSzPts val="1300"/>
              <a:buChar char="•"/>
              <a:defRPr/>
            </a:lvl8pPr>
            <a:lvl9pPr indent="-304800" lvl="8" marL="4114800" algn="l">
              <a:lnSpc>
                <a:spcPct val="90000"/>
              </a:lnSpc>
              <a:spcBef>
                <a:spcPts val="500"/>
              </a:spcBef>
              <a:spcAft>
                <a:spcPts val="0"/>
              </a:spcAft>
              <a:buSzPts val="1200"/>
              <a:buChar char="•"/>
              <a:defRPr/>
            </a:lvl9pPr>
          </a:lstStyle>
          <a:p/>
        </p:txBody>
      </p:sp>
      <p:sp>
        <p:nvSpPr>
          <p:cNvPr id="46" name="Google Shape;46;p8"/>
          <p:cNvSpPr txBox="1"/>
          <p:nvPr>
            <p:ph idx="4" type="body"/>
          </p:nvPr>
        </p:nvSpPr>
        <p:spPr>
          <a:xfrm>
            <a:off x="6244475" y="2713472"/>
            <a:ext cx="4987200" cy="3370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2200"/>
              <a:buNone/>
              <a:defRPr b="0" sz="2200">
                <a:solidFill>
                  <a:schemeClr val="dk1"/>
                </a:solidFill>
              </a:defRPr>
            </a:lvl1pPr>
            <a:lvl2pPr indent="-228600" lvl="1" marL="914400" algn="l">
              <a:lnSpc>
                <a:spcPct val="90000"/>
              </a:lnSpc>
              <a:spcBef>
                <a:spcPts val="1000"/>
              </a:spcBef>
              <a:spcAft>
                <a:spcPts val="0"/>
              </a:spcAft>
              <a:buSzPts val="2400"/>
              <a:buNone/>
              <a:defRPr/>
            </a:lvl2pPr>
            <a:lvl3pPr indent="-228600" lvl="2" marL="1371600" algn="l">
              <a:lnSpc>
                <a:spcPct val="90000"/>
              </a:lnSpc>
              <a:spcBef>
                <a:spcPts val="1000"/>
              </a:spcBef>
              <a:spcAft>
                <a:spcPts val="0"/>
              </a:spcAft>
              <a:buSzPts val="1800"/>
              <a:buNone/>
              <a:defRPr/>
            </a:lvl3pPr>
            <a:lvl4pPr indent="-228600" lvl="3" marL="1828800" algn="l">
              <a:lnSpc>
                <a:spcPct val="90000"/>
              </a:lnSpc>
              <a:spcBef>
                <a:spcPts val="1000"/>
              </a:spcBef>
              <a:spcAft>
                <a:spcPts val="0"/>
              </a:spcAft>
              <a:buSzPts val="1600"/>
              <a:buNone/>
              <a:defRPr/>
            </a:lvl4pPr>
            <a:lvl5pPr indent="-330200" lvl="4" marL="2286000" algn="l">
              <a:lnSpc>
                <a:spcPct val="90000"/>
              </a:lnSpc>
              <a:spcBef>
                <a:spcPts val="1000"/>
              </a:spcBef>
              <a:spcAft>
                <a:spcPts val="0"/>
              </a:spcAft>
              <a:buSzPts val="1600"/>
              <a:buChar char="•"/>
              <a:defRPr/>
            </a:lvl5pPr>
            <a:lvl6pPr indent="-323850" lvl="5" marL="2743200" algn="l">
              <a:lnSpc>
                <a:spcPct val="90000"/>
              </a:lnSpc>
              <a:spcBef>
                <a:spcPts val="500"/>
              </a:spcBef>
              <a:spcAft>
                <a:spcPts val="0"/>
              </a:spcAft>
              <a:buSzPts val="1500"/>
              <a:buChar char="•"/>
              <a:defRPr/>
            </a:lvl6pPr>
            <a:lvl7pPr indent="-317500" lvl="6" marL="3200400" algn="l">
              <a:lnSpc>
                <a:spcPct val="90000"/>
              </a:lnSpc>
              <a:spcBef>
                <a:spcPts val="500"/>
              </a:spcBef>
              <a:spcAft>
                <a:spcPts val="0"/>
              </a:spcAft>
              <a:buSzPts val="1400"/>
              <a:buChar char="•"/>
              <a:defRPr/>
            </a:lvl7pPr>
            <a:lvl8pPr indent="-311150" lvl="7" marL="3657600" algn="l">
              <a:lnSpc>
                <a:spcPct val="90000"/>
              </a:lnSpc>
              <a:spcBef>
                <a:spcPts val="500"/>
              </a:spcBef>
              <a:spcAft>
                <a:spcPts val="0"/>
              </a:spcAft>
              <a:buSzPts val="1300"/>
              <a:buChar char="•"/>
              <a:defRPr/>
            </a:lvl8pPr>
            <a:lvl9pPr indent="-304800" lvl="8" marL="4114800" algn="l">
              <a:lnSpc>
                <a:spcPct val="90000"/>
              </a:lnSpc>
              <a:spcBef>
                <a:spcPts val="500"/>
              </a:spcBef>
              <a:spcAft>
                <a:spcPts val="0"/>
              </a:spcAft>
              <a:buSzPts val="1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47" name="Shape 47"/>
        <p:cNvGrpSpPr/>
        <p:nvPr/>
      </p:nvGrpSpPr>
      <p:grpSpPr>
        <a:xfrm>
          <a:off x="0" y="0"/>
          <a:ext cx="0" cy="0"/>
          <a:chOff x="0" y="0"/>
          <a:chExt cx="0" cy="0"/>
        </a:xfrm>
      </p:grpSpPr>
      <p:sp>
        <p:nvSpPr>
          <p:cNvPr id="48" name="Google Shape;48;p9"/>
          <p:cNvSpPr txBox="1"/>
          <p:nvPr>
            <p:ph type="title"/>
          </p:nvPr>
        </p:nvSpPr>
        <p:spPr>
          <a:xfrm>
            <a:off x="838200" y="1023628"/>
            <a:ext cx="10515600"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 type="body"/>
          </p:nvPr>
        </p:nvSpPr>
        <p:spPr>
          <a:xfrm>
            <a:off x="838200" y="2438400"/>
            <a:ext cx="10515600" cy="3408218"/>
          </a:xfrm>
          <a:prstGeom prst="rect">
            <a:avLst/>
          </a:prstGeom>
          <a:noFill/>
          <a:ln>
            <a:noFill/>
          </a:ln>
        </p:spPr>
        <p:txBody>
          <a:bodyPr anchorCtr="0" anchor="t" bIns="45700" lIns="91425" spcFirstLastPara="1" rIns="91425" wrap="square" tIns="45700">
            <a:noAutofit/>
          </a:bodyPr>
          <a:lstStyle>
            <a:lvl1pPr indent="-228600" lvl="0" marL="457200" algn="l">
              <a:lnSpc>
                <a:spcPct val="186666"/>
              </a:lnSpc>
              <a:spcBef>
                <a:spcPts val="1000"/>
              </a:spcBef>
              <a:spcAft>
                <a:spcPts val="0"/>
              </a:spcAft>
              <a:buClr>
                <a:schemeClr val="lt2"/>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9"/>
          <p:cNvSpPr txBox="1"/>
          <p:nvPr>
            <p:ph idx="10" type="dt"/>
          </p:nvPr>
        </p:nvSpPr>
        <p:spPr>
          <a:xfrm>
            <a:off x="9762960" y="6158237"/>
            <a:ext cx="101830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9"/>
          <p:cNvSpPr txBox="1"/>
          <p:nvPr>
            <p:ph idx="11" type="ftr"/>
          </p:nvPr>
        </p:nvSpPr>
        <p:spPr>
          <a:xfrm>
            <a:off x="838200" y="6284630"/>
            <a:ext cx="4114800" cy="19685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9"/>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2 1">
  <p:cSld name="Contents Page 2 1">
    <p:spTree>
      <p:nvGrpSpPr>
        <p:cNvPr id="53" name="Shape 53"/>
        <p:cNvGrpSpPr/>
        <p:nvPr/>
      </p:nvGrpSpPr>
      <p:grpSpPr>
        <a:xfrm>
          <a:off x="0" y="0"/>
          <a:ext cx="0" cy="0"/>
          <a:chOff x="0" y="0"/>
          <a:chExt cx="0" cy="0"/>
        </a:xfrm>
      </p:grpSpPr>
      <p:sp>
        <p:nvSpPr>
          <p:cNvPr id="54" name="Google Shape;54;p10"/>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5" name="Google Shape;55;p10"/>
          <p:cNvSpPr txBox="1"/>
          <p:nvPr>
            <p:ph idx="1" type="body"/>
          </p:nvPr>
        </p:nvSpPr>
        <p:spPr>
          <a:xfrm>
            <a:off x="838200" y="2064425"/>
            <a:ext cx="4910100" cy="373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lt2"/>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2" type="body"/>
          </p:nvPr>
        </p:nvSpPr>
        <p:spPr>
          <a:xfrm>
            <a:off x="6466114" y="2064425"/>
            <a:ext cx="4910100" cy="373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lt2"/>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0"/>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3.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1.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889014"/>
            <a:ext cx="10515600" cy="815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2"/>
              </a:buClr>
              <a:buSzPts val="4400"/>
              <a:buFont typeface="Arial"/>
              <a:buNone/>
              <a:defRPr b="1" i="0" sz="44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 name="Google Shape;12;p1"/>
          <p:cNvSpPr txBox="1"/>
          <p:nvPr>
            <p:ph idx="1" type="body"/>
          </p:nvPr>
        </p:nvSpPr>
        <p:spPr>
          <a:xfrm>
            <a:off x="838200" y="1924822"/>
            <a:ext cx="10515600" cy="3504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1000"/>
              </a:spcBef>
              <a:spcAft>
                <a:spcPts val="0"/>
              </a:spcAft>
              <a:buClr>
                <a:schemeClr val="lt2"/>
              </a:buClr>
              <a:buSzPts val="2800"/>
              <a:buFont typeface="Arial"/>
              <a:buNone/>
              <a:defRPr b="1" i="0" sz="2800" u="none" cap="none" strike="noStrike">
                <a:solidFill>
                  <a:schemeClr val="lt2"/>
                </a:solidFill>
                <a:latin typeface="Arial"/>
                <a:ea typeface="Arial"/>
                <a:cs typeface="Arial"/>
                <a:sym typeface="Arial"/>
              </a:defRPr>
            </a:lvl1pPr>
            <a:lvl2pPr indent="-228600" lvl="1" marL="9144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10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23850" lvl="5" marL="27432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17500" lvl="6" marL="3200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1150" lvl="7" marL="3657600" marR="0" rtl="0" algn="l">
              <a:lnSpc>
                <a:spcPct val="90000"/>
              </a:lnSpc>
              <a:spcBef>
                <a:spcPts val="5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04800" lvl="8" marL="4114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pic>
        <p:nvPicPr>
          <p:cNvPr descr="A picture containing logo&#10;&#10;Description automatically generated" id="13" name="Google Shape;13;p1"/>
          <p:cNvPicPr preferRelativeResize="0"/>
          <p:nvPr/>
        </p:nvPicPr>
        <p:blipFill rotWithShape="1">
          <a:blip r:embed="rId1">
            <a:alphaModFix/>
          </a:blip>
          <a:srcRect b="0" l="0" r="0" t="0"/>
          <a:stretch/>
        </p:blipFill>
        <p:spPr>
          <a:xfrm>
            <a:off x="9400306" y="342013"/>
            <a:ext cx="2328509" cy="979074"/>
          </a:xfrm>
          <a:prstGeom prst="rect">
            <a:avLst/>
          </a:prstGeom>
          <a:noFill/>
          <a:ln>
            <a:noFill/>
          </a:ln>
        </p:spPr>
      </p:pic>
      <p:sp>
        <p:nvSpPr>
          <p:cNvPr id="14" name="Google Shape;14;p1"/>
          <p:cNvSpPr txBox="1"/>
          <p:nvPr/>
        </p:nvSpPr>
        <p:spPr>
          <a:xfrm>
            <a:off x="988925" y="6234550"/>
            <a:ext cx="4804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Digital Earth Africa </a:t>
            </a:r>
            <a:endParaRPr b="0" i="0" sz="1100" u="none" cap="none" strike="noStrike">
              <a:solidFill>
                <a:schemeClr val="dk1"/>
              </a:solidFill>
              <a:latin typeface="Arial"/>
              <a:ea typeface="Arial"/>
              <a:cs typeface="Arial"/>
              <a:sym typeface="Arial"/>
            </a:endParaRPr>
          </a:p>
        </p:txBody>
      </p:sp>
      <p:pic>
        <p:nvPicPr>
          <p:cNvPr id="15" name="Google Shape;15;p1"/>
          <p:cNvPicPr preferRelativeResize="0"/>
          <p:nvPr/>
        </p:nvPicPr>
        <p:blipFill rotWithShape="1">
          <a:blip r:embed="rId2">
            <a:alphaModFix/>
          </a:blip>
          <a:srcRect b="0" l="0" r="0" t="95928"/>
          <a:stretch/>
        </p:blipFill>
        <p:spPr>
          <a:xfrm>
            <a:off x="-49725" y="6661375"/>
            <a:ext cx="12303876" cy="2486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44.png"/><Relationship Id="rId5" Type="http://schemas.openxmlformats.org/officeDocument/2006/relationships/image" Target="../media/image52.png"/><Relationship Id="rId6"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hyperlink" Target="mailto:kmfundisi@ub.ac.bw" TargetMode="External"/><Relationship Id="rId5"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2.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www.digitalearthafrica.org/" TargetMode="External"/><Relationship Id="rId4" Type="http://schemas.openxmlformats.org/officeDocument/2006/relationships/hyperlink" Target="http://maps.digitalearth.africa" TargetMode="External"/><Relationship Id="rId5" Type="http://schemas.openxmlformats.org/officeDocument/2006/relationships/hyperlink" Target="mailto:engage@digitalearthafrica.org" TargetMode="External"/><Relationship Id="rId6" Type="http://schemas.openxmlformats.org/officeDocument/2006/relationships/hyperlink" Target="https://learn.digitalearthafrica.org/" TargetMode="External"/></Relationships>
</file>

<file path=ppt/slides/_rels/slide17.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71.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64.png"/><Relationship Id="rId9" Type="http://schemas.openxmlformats.org/officeDocument/2006/relationships/image" Target="../media/image69.png"/><Relationship Id="rId5" Type="http://schemas.openxmlformats.org/officeDocument/2006/relationships/image" Target="../media/image65.png"/><Relationship Id="rId6" Type="http://schemas.openxmlformats.org/officeDocument/2006/relationships/image" Target="../media/image63.png"/><Relationship Id="rId7" Type="http://schemas.openxmlformats.org/officeDocument/2006/relationships/image" Target="../media/image70.png"/><Relationship Id="rId8" Type="http://schemas.openxmlformats.org/officeDocument/2006/relationships/image" Target="../media/image6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mailto:zviko.mudimu@digitalearthafrica.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14.png"/><Relationship Id="rId5" Type="http://schemas.openxmlformats.org/officeDocument/2006/relationships/image" Target="../media/image31.gif"/><Relationship Id="rId6" Type="http://schemas.openxmlformats.org/officeDocument/2006/relationships/image" Target="../media/image11.gif"/><Relationship Id="rId7" Type="http://schemas.openxmlformats.org/officeDocument/2006/relationships/image" Target="../media/image17.gif"/><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7.png"/><Relationship Id="rId13" Type="http://schemas.openxmlformats.org/officeDocument/2006/relationships/image" Target="../media/image30.png"/><Relationship Id="rId12"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3.gif"/><Relationship Id="rId6" Type="http://schemas.openxmlformats.org/officeDocument/2006/relationships/image" Target="../media/image42.gif"/><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6.jpg"/><Relationship Id="rId7" Type="http://schemas.openxmlformats.org/officeDocument/2006/relationships/image" Target="../media/image50.png"/><Relationship Id="rId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7280225" y="3374750"/>
            <a:ext cx="4367700" cy="553500"/>
          </a:xfrm>
          <a:prstGeom prst="rect">
            <a:avLst/>
          </a:prstGeom>
          <a:noFill/>
          <a:ln>
            <a:noFill/>
          </a:ln>
        </p:spPr>
        <p:txBody>
          <a:bodyPr anchorCtr="0" anchor="b" bIns="45700" lIns="91425" spcFirstLastPara="1" rIns="91425" wrap="square" tIns="45700">
            <a:noAutofit/>
          </a:bodyPr>
          <a:lstStyle/>
          <a:p>
            <a:pPr indent="0" lvl="0" marL="0" rtl="0" algn="l">
              <a:lnSpc>
                <a:spcPct val="135000"/>
              </a:lnSpc>
              <a:spcBef>
                <a:spcPts val="0"/>
              </a:spcBef>
              <a:spcAft>
                <a:spcPts val="0"/>
              </a:spcAft>
              <a:buSzPts val="3200"/>
              <a:buNone/>
            </a:pPr>
            <a:r>
              <a:rPr lang="en-US" sz="2400"/>
              <a:t>AfriGEO Symposium:</a:t>
            </a:r>
            <a:br>
              <a:rPr lang="en-US" sz="2400"/>
            </a:br>
            <a:r>
              <a:rPr b="0" lang="en-US" sz="2400"/>
              <a:t>Building Resilient and Sustainable Systems</a:t>
            </a:r>
            <a:endParaRPr b="0" sz="2400"/>
          </a:p>
        </p:txBody>
      </p:sp>
      <p:sp>
        <p:nvSpPr>
          <p:cNvPr id="92" name="Google Shape;92;p16"/>
          <p:cNvSpPr txBox="1"/>
          <p:nvPr>
            <p:ph idx="1" type="subTitle"/>
          </p:nvPr>
        </p:nvSpPr>
        <p:spPr>
          <a:xfrm>
            <a:off x="7280225" y="4047567"/>
            <a:ext cx="3837600" cy="7311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1900"/>
              <a:buNone/>
            </a:pPr>
            <a:r>
              <a:rPr lang="en-US"/>
              <a:t>Zviko Mudimu</a:t>
            </a:r>
            <a:endParaRPr/>
          </a:p>
          <a:p>
            <a:pPr indent="0" lvl="0" marL="0" rtl="0" algn="l">
              <a:lnSpc>
                <a:spcPct val="120000"/>
              </a:lnSpc>
              <a:spcBef>
                <a:spcPts val="0"/>
              </a:spcBef>
              <a:spcAft>
                <a:spcPts val="0"/>
              </a:spcAft>
              <a:buSzPts val="1900"/>
              <a:buNone/>
            </a:pPr>
            <a:r>
              <a:rPr lang="en-US"/>
              <a:t>Head of Operations</a:t>
            </a:r>
            <a:endParaRPr/>
          </a:p>
        </p:txBody>
      </p:sp>
      <p:pic>
        <p:nvPicPr>
          <p:cNvPr id="93" name="Google Shape;93;p16"/>
          <p:cNvPicPr preferRelativeResize="0"/>
          <p:nvPr/>
        </p:nvPicPr>
        <p:blipFill>
          <a:blip r:embed="rId3">
            <a:alphaModFix/>
          </a:blip>
          <a:stretch>
            <a:fillRect/>
          </a:stretch>
        </p:blipFill>
        <p:spPr>
          <a:xfrm>
            <a:off x="7425750" y="5116300"/>
            <a:ext cx="1778875" cy="1568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5"/>
          <p:cNvSpPr/>
          <p:nvPr/>
        </p:nvSpPr>
        <p:spPr>
          <a:xfrm>
            <a:off x="11361434" y="6486787"/>
            <a:ext cx="437400" cy="207900"/>
          </a:xfrm>
          <a:prstGeom prst="roundRect">
            <a:avLst>
              <a:gd fmla="val 16667" name="adj"/>
            </a:avLst>
          </a:prstGeom>
          <a:solidFill>
            <a:srgbClr val="FFFFFF">
              <a:alpha val="46666"/>
            </a:srgbClr>
          </a:solidFill>
          <a:ln cap="flat" cmpd="sng" w="25400">
            <a:solidFill>
              <a:srgbClr val="EBECEB">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1" lang="en-US" sz="1100" u="none" cap="none" strike="noStrike">
                <a:solidFill>
                  <a:srgbClr val="EBECEB"/>
                </a:solidFill>
                <a:latin typeface="Helvetica Neue"/>
                <a:ea typeface="Helvetica Neue"/>
                <a:cs typeface="Helvetica Neue"/>
                <a:sym typeface="Helvetica Neue"/>
              </a:rPr>
              <a:t>‹#›</a:t>
            </a:fld>
            <a:endParaRPr b="0" i="1" sz="1100" u="none" cap="none" strike="noStrike">
              <a:solidFill>
                <a:srgbClr val="EBECEB"/>
              </a:solidFill>
              <a:latin typeface="Helvetica Neue"/>
              <a:ea typeface="Helvetica Neue"/>
              <a:cs typeface="Helvetica Neue"/>
              <a:sym typeface="Helvetica Neue"/>
            </a:endParaRPr>
          </a:p>
        </p:txBody>
      </p:sp>
      <p:sp>
        <p:nvSpPr>
          <p:cNvPr id="236" name="Google Shape;236;p25"/>
          <p:cNvSpPr txBox="1"/>
          <p:nvPr/>
        </p:nvSpPr>
        <p:spPr>
          <a:xfrm>
            <a:off x="1877700" y="302650"/>
            <a:ext cx="7103700" cy="592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00"/>
              </a:spcBef>
              <a:spcAft>
                <a:spcPts val="0"/>
              </a:spcAft>
              <a:buClr>
                <a:srgbClr val="000000"/>
              </a:buClr>
              <a:buSzPts val="2400"/>
              <a:buFont typeface="Arial"/>
              <a:buNone/>
            </a:pPr>
            <a:r>
              <a:rPr b="1" i="0" lang="en-US" sz="2400" u="none" cap="none" strike="noStrike">
                <a:solidFill>
                  <a:srgbClr val="FFFFFF"/>
                </a:solidFill>
                <a:latin typeface="Helvetica Neue"/>
                <a:ea typeface="Helvetica Neue"/>
                <a:cs typeface="Helvetica Neue"/>
                <a:sym typeface="Helvetica Neue"/>
              </a:rPr>
              <a:t>From Products to People</a:t>
            </a:r>
            <a:endParaRPr b="0" i="0" sz="2400" u="none" cap="none" strike="noStrike">
              <a:solidFill>
                <a:srgbClr val="FFFFFF"/>
              </a:solidFill>
              <a:latin typeface="Helvetica Neue"/>
              <a:ea typeface="Helvetica Neue"/>
              <a:cs typeface="Helvetica Neue"/>
              <a:sym typeface="Helvetica Neue"/>
            </a:endParaRPr>
          </a:p>
        </p:txBody>
      </p:sp>
      <p:sp>
        <p:nvSpPr>
          <p:cNvPr id="237" name="Google Shape;237;p25"/>
          <p:cNvSpPr txBox="1"/>
          <p:nvPr/>
        </p:nvSpPr>
        <p:spPr>
          <a:xfrm>
            <a:off x="571479" y="467266"/>
            <a:ext cx="5495100" cy="8076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336699"/>
                </a:solidFill>
                <a:latin typeface="Arial"/>
                <a:ea typeface="Arial"/>
                <a:cs typeface="Arial"/>
                <a:sym typeface="Arial"/>
              </a:rPr>
              <a:t>Making an impact </a:t>
            </a:r>
            <a:endParaRPr b="1" i="0" sz="3600" u="none" cap="none" strike="noStrike">
              <a:solidFill>
                <a:srgbClr val="336699"/>
              </a:solidFill>
              <a:latin typeface="Arial"/>
              <a:ea typeface="Arial"/>
              <a:cs typeface="Arial"/>
              <a:sym typeface="Arial"/>
            </a:endParaRPr>
          </a:p>
        </p:txBody>
      </p:sp>
      <p:pic>
        <p:nvPicPr>
          <p:cNvPr id="238" name="Google Shape;238;p25"/>
          <p:cNvPicPr preferRelativeResize="0"/>
          <p:nvPr/>
        </p:nvPicPr>
        <p:blipFill rotWithShape="1">
          <a:blip r:embed="rId3">
            <a:alphaModFix/>
          </a:blip>
          <a:srcRect b="38676" l="0" r="0" t="0"/>
          <a:stretch/>
        </p:blipFill>
        <p:spPr>
          <a:xfrm>
            <a:off x="7634119" y="2627050"/>
            <a:ext cx="2733965" cy="1603907"/>
          </a:xfrm>
          <a:prstGeom prst="rect">
            <a:avLst/>
          </a:prstGeom>
          <a:noFill/>
          <a:ln>
            <a:noFill/>
          </a:ln>
        </p:spPr>
      </p:pic>
      <p:pic>
        <p:nvPicPr>
          <p:cNvPr id="239" name="Google Shape;239;p25"/>
          <p:cNvPicPr preferRelativeResize="0"/>
          <p:nvPr/>
        </p:nvPicPr>
        <p:blipFill rotWithShape="1">
          <a:blip r:embed="rId4">
            <a:alphaModFix/>
          </a:blip>
          <a:srcRect b="41779" l="0" r="0" t="0"/>
          <a:stretch/>
        </p:blipFill>
        <p:spPr>
          <a:xfrm>
            <a:off x="4295833" y="4395559"/>
            <a:ext cx="2699225" cy="1603900"/>
          </a:xfrm>
          <a:prstGeom prst="rect">
            <a:avLst/>
          </a:prstGeom>
          <a:noFill/>
          <a:ln>
            <a:noFill/>
          </a:ln>
        </p:spPr>
      </p:pic>
      <p:pic>
        <p:nvPicPr>
          <p:cNvPr id="240" name="Google Shape;240;p25"/>
          <p:cNvPicPr preferRelativeResize="0"/>
          <p:nvPr/>
        </p:nvPicPr>
        <p:blipFill rotWithShape="1">
          <a:blip r:embed="rId5">
            <a:alphaModFix/>
          </a:blip>
          <a:srcRect b="38317" l="0" r="0" t="0"/>
          <a:stretch/>
        </p:blipFill>
        <p:spPr>
          <a:xfrm>
            <a:off x="762482" y="4462466"/>
            <a:ext cx="2820444" cy="1603909"/>
          </a:xfrm>
          <a:prstGeom prst="rect">
            <a:avLst/>
          </a:prstGeom>
          <a:noFill/>
          <a:ln>
            <a:noFill/>
          </a:ln>
        </p:spPr>
      </p:pic>
      <p:pic>
        <p:nvPicPr>
          <p:cNvPr id="241" name="Google Shape;241;p25"/>
          <p:cNvPicPr preferRelativeResize="0"/>
          <p:nvPr/>
        </p:nvPicPr>
        <p:blipFill rotWithShape="1">
          <a:blip r:embed="rId6">
            <a:alphaModFix/>
          </a:blip>
          <a:srcRect b="42442" l="0" r="0" t="0"/>
          <a:stretch/>
        </p:blipFill>
        <p:spPr>
          <a:xfrm>
            <a:off x="7707950" y="4462484"/>
            <a:ext cx="2586300" cy="1470050"/>
          </a:xfrm>
          <a:prstGeom prst="rect">
            <a:avLst/>
          </a:prstGeom>
          <a:noFill/>
          <a:ln>
            <a:noFill/>
          </a:ln>
        </p:spPr>
      </p:pic>
      <p:sp>
        <p:nvSpPr>
          <p:cNvPr id="242" name="Google Shape;242;p25"/>
          <p:cNvSpPr txBox="1"/>
          <p:nvPr/>
        </p:nvSpPr>
        <p:spPr>
          <a:xfrm>
            <a:off x="5974856" y="6636720"/>
            <a:ext cx="6052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43" name="Google Shape;243;p25"/>
          <p:cNvSpPr txBox="1"/>
          <p:nvPr/>
        </p:nvSpPr>
        <p:spPr>
          <a:xfrm>
            <a:off x="587699" y="1151074"/>
            <a:ext cx="8135483" cy="1877407"/>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Font typeface="Arial"/>
              <a:buChar char="●"/>
            </a:pPr>
            <a:r>
              <a:rPr b="0" i="0" lang="en-US" sz="2200" u="none" cap="none" strike="noStrike">
                <a:solidFill>
                  <a:srgbClr val="000000"/>
                </a:solidFill>
                <a:latin typeface="Arial"/>
                <a:ea typeface="Arial"/>
                <a:cs typeface="Arial"/>
                <a:sym typeface="Arial"/>
              </a:rPr>
              <a:t>25 published use case studies (Kenya, Ghana, Tanzania, Botswana, Uganda), across government, industry, academic</a:t>
            </a:r>
            <a:endParaRPr b="0" i="0" sz="22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2200" u="none" cap="none" strike="noStrike">
                <a:solidFill>
                  <a:srgbClr val="000000"/>
                </a:solidFill>
                <a:latin typeface="Arial"/>
                <a:ea typeface="Arial"/>
                <a:cs typeface="Arial"/>
                <a:sym typeface="Arial"/>
              </a:rPr>
              <a:t>7 use case studies in development (Senegal, Benin, Burkina Faso, Niger, Botswana, Kenya, Nigeria)</a:t>
            </a:r>
            <a:endParaRPr b="0" i="0" sz="22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2200" u="none" cap="none" strike="noStrike">
                <a:solidFill>
                  <a:srgbClr val="000000"/>
                </a:solidFill>
                <a:latin typeface="Arial"/>
                <a:ea typeface="Arial"/>
                <a:cs typeface="Arial"/>
                <a:sym typeface="Arial"/>
              </a:rPr>
              <a:t>2 industry projects supported</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txBox="1"/>
          <p:nvPr>
            <p:ph type="title"/>
          </p:nvPr>
        </p:nvSpPr>
        <p:spPr>
          <a:xfrm>
            <a:off x="838200" y="889025"/>
            <a:ext cx="8497800" cy="815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US" sz="3600"/>
              <a:t>Supporting Government Decision Making - Ghana Statistical Service</a:t>
            </a:r>
            <a:endParaRPr sz="3600"/>
          </a:p>
        </p:txBody>
      </p:sp>
      <p:sp>
        <p:nvSpPr>
          <p:cNvPr id="250" name="Google Shape;250;p26"/>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51" name="Google Shape;251;p26"/>
          <p:cNvPicPr preferRelativeResize="0"/>
          <p:nvPr/>
        </p:nvPicPr>
        <p:blipFill rotWithShape="1">
          <a:blip r:embed="rId3">
            <a:alphaModFix/>
          </a:blip>
          <a:srcRect b="0" l="0" r="0" t="0"/>
          <a:stretch/>
        </p:blipFill>
        <p:spPr>
          <a:xfrm>
            <a:off x="4274425" y="1978225"/>
            <a:ext cx="7217775" cy="3906201"/>
          </a:xfrm>
          <a:prstGeom prst="rect">
            <a:avLst/>
          </a:prstGeom>
          <a:noFill/>
          <a:ln>
            <a:noFill/>
          </a:ln>
        </p:spPr>
      </p:pic>
      <p:pic>
        <p:nvPicPr>
          <p:cNvPr id="252" name="Google Shape;252;p26"/>
          <p:cNvPicPr preferRelativeResize="0"/>
          <p:nvPr/>
        </p:nvPicPr>
        <p:blipFill rotWithShape="1">
          <a:blip r:embed="rId4">
            <a:alphaModFix/>
          </a:blip>
          <a:srcRect b="0" l="8256" r="0" t="16610"/>
          <a:stretch/>
        </p:blipFill>
        <p:spPr>
          <a:xfrm>
            <a:off x="379975" y="2186162"/>
            <a:ext cx="3489075" cy="3323513"/>
          </a:xfrm>
          <a:prstGeom prst="rect">
            <a:avLst/>
          </a:prstGeom>
          <a:noFill/>
          <a:ln cap="flat" cmpd="sng" w="9525">
            <a:solidFill>
              <a:schemeClr val="lt2"/>
            </a:solidFill>
            <a:prstDash val="solid"/>
            <a:round/>
            <a:headEnd len="sm" w="sm" type="none"/>
            <a:tailEnd len="sm" w="sm" type="none"/>
          </a:ln>
          <a:effectLst>
            <a:outerShdw blurRad="300038" rotWithShape="0" algn="bl" dir="5400000" dist="123825">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27"/>
          <p:cNvPicPr preferRelativeResize="0"/>
          <p:nvPr/>
        </p:nvPicPr>
        <p:blipFill rotWithShape="1">
          <a:blip r:embed="rId3">
            <a:alphaModFix/>
          </a:blip>
          <a:srcRect b="0" l="0" r="0" t="0"/>
          <a:stretch/>
        </p:blipFill>
        <p:spPr>
          <a:xfrm>
            <a:off x="3872437" y="2211035"/>
            <a:ext cx="4294726" cy="2387650"/>
          </a:xfrm>
          <a:prstGeom prst="rect">
            <a:avLst/>
          </a:prstGeom>
          <a:noFill/>
          <a:ln>
            <a:noFill/>
          </a:ln>
        </p:spPr>
      </p:pic>
      <p:pic>
        <p:nvPicPr>
          <p:cNvPr id="259" name="Google Shape;259;p27"/>
          <p:cNvPicPr preferRelativeResize="0"/>
          <p:nvPr/>
        </p:nvPicPr>
        <p:blipFill rotWithShape="1">
          <a:blip r:embed="rId4">
            <a:alphaModFix/>
          </a:blip>
          <a:srcRect b="0" l="0" r="0" t="0"/>
          <a:stretch/>
        </p:blipFill>
        <p:spPr>
          <a:xfrm>
            <a:off x="838200" y="2211035"/>
            <a:ext cx="3548076" cy="3287375"/>
          </a:xfrm>
          <a:prstGeom prst="rect">
            <a:avLst/>
          </a:prstGeom>
          <a:noFill/>
          <a:ln>
            <a:noFill/>
          </a:ln>
        </p:spPr>
      </p:pic>
      <p:sp>
        <p:nvSpPr>
          <p:cNvPr id="260" name="Google Shape;260;p27"/>
          <p:cNvSpPr txBox="1"/>
          <p:nvPr>
            <p:ph type="title"/>
          </p:nvPr>
        </p:nvSpPr>
        <p:spPr>
          <a:xfrm>
            <a:off x="359150" y="631558"/>
            <a:ext cx="10298400" cy="815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2"/>
              </a:buClr>
              <a:buSzPts val="4400"/>
              <a:buFont typeface="Arial"/>
              <a:buNone/>
            </a:pPr>
            <a:br>
              <a:rPr lang="en-US"/>
            </a:br>
            <a:r>
              <a:rPr lang="en-US" sz="4400"/>
              <a:t>Use Case:</a:t>
            </a:r>
            <a:br>
              <a:rPr lang="en-US"/>
            </a:br>
            <a:r>
              <a:rPr lang="en-US"/>
              <a:t>Mapping forest fires</a:t>
            </a:r>
            <a:endParaRPr/>
          </a:p>
        </p:txBody>
      </p:sp>
      <p:sp>
        <p:nvSpPr>
          <p:cNvPr id="261" name="Google Shape;261;p27"/>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62" name="Google Shape;262;p27"/>
          <p:cNvSpPr txBox="1"/>
          <p:nvPr>
            <p:ph idx="1" type="subTitle"/>
          </p:nvPr>
        </p:nvSpPr>
        <p:spPr>
          <a:xfrm>
            <a:off x="838200" y="1459550"/>
            <a:ext cx="7162200" cy="4764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1000"/>
              </a:spcBef>
              <a:spcAft>
                <a:spcPts val="800"/>
              </a:spcAft>
              <a:buSzPts val="2800"/>
              <a:buNone/>
            </a:pPr>
            <a:r>
              <a:rPr lang="en-US"/>
              <a:t>Rapid impact assessment - Mt Kenya</a:t>
            </a:r>
            <a:endParaRPr/>
          </a:p>
        </p:txBody>
      </p:sp>
      <p:pic>
        <p:nvPicPr>
          <p:cNvPr id="263" name="Google Shape;263;p27"/>
          <p:cNvPicPr preferRelativeResize="0"/>
          <p:nvPr/>
        </p:nvPicPr>
        <p:blipFill rotWithShape="1">
          <a:blip r:embed="rId5">
            <a:alphaModFix/>
          </a:blip>
          <a:srcRect b="0" l="0" r="0" t="0"/>
          <a:stretch/>
        </p:blipFill>
        <p:spPr>
          <a:xfrm>
            <a:off x="7630284" y="398353"/>
            <a:ext cx="1359418" cy="815400"/>
          </a:xfrm>
          <a:prstGeom prst="rect">
            <a:avLst/>
          </a:prstGeom>
          <a:noFill/>
          <a:ln>
            <a:noFill/>
          </a:ln>
        </p:spPr>
      </p:pic>
      <p:pic>
        <p:nvPicPr>
          <p:cNvPr id="264" name="Google Shape;264;p27"/>
          <p:cNvPicPr preferRelativeResize="0"/>
          <p:nvPr/>
        </p:nvPicPr>
        <p:blipFill rotWithShape="1">
          <a:blip r:embed="rId6">
            <a:alphaModFix/>
          </a:blip>
          <a:srcRect b="0" l="0" r="0" t="0"/>
          <a:stretch/>
        </p:blipFill>
        <p:spPr>
          <a:xfrm>
            <a:off x="8220034" y="1906088"/>
            <a:ext cx="3381267" cy="4252125"/>
          </a:xfrm>
          <a:prstGeom prst="rect">
            <a:avLst/>
          </a:prstGeom>
          <a:noFill/>
          <a:ln>
            <a:noFill/>
          </a:ln>
        </p:spPr>
      </p:pic>
      <p:pic>
        <p:nvPicPr>
          <p:cNvPr id="265" name="Google Shape;265;p27"/>
          <p:cNvPicPr preferRelativeResize="0"/>
          <p:nvPr/>
        </p:nvPicPr>
        <p:blipFill rotWithShape="1">
          <a:blip r:embed="rId7">
            <a:alphaModFix/>
          </a:blip>
          <a:srcRect b="0" l="0" r="0" t="0"/>
          <a:stretch/>
        </p:blipFill>
        <p:spPr>
          <a:xfrm>
            <a:off x="6096000" y="4521032"/>
            <a:ext cx="1675800" cy="1615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8"/>
          <p:cNvSpPr/>
          <p:nvPr/>
        </p:nvSpPr>
        <p:spPr>
          <a:xfrm>
            <a:off x="315310" y="176544"/>
            <a:ext cx="10005900" cy="1006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Use Case:</a:t>
            </a:r>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Water Assessment and Monitoring in the Lake Ngami, Lower Okavango Delta </a:t>
            </a:r>
            <a:endParaRPr b="0" i="0" sz="1400" u="none" cap="none" strike="noStrike">
              <a:solidFill>
                <a:srgbClr val="000000"/>
              </a:solidFill>
              <a:latin typeface="Arial"/>
              <a:ea typeface="Arial"/>
              <a:cs typeface="Arial"/>
              <a:sym typeface="Arial"/>
            </a:endParaRPr>
          </a:p>
        </p:txBody>
      </p:sp>
      <p:sp>
        <p:nvSpPr>
          <p:cNvPr id="271" name="Google Shape;271;p28"/>
          <p:cNvSpPr txBox="1"/>
          <p:nvPr/>
        </p:nvSpPr>
        <p:spPr>
          <a:xfrm>
            <a:off x="315301" y="1183050"/>
            <a:ext cx="5475300" cy="3417000"/>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Lake Ngami is located at the western part of the lower Okavango Delta and an indicator for environmental change and climate variability in the Okavango Basin.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Water Observation from Space (WOfS) are used to evaluate water variability in Lake Ngami, Botswana from the year 2017 to 2021. </a:t>
            </a:r>
            <a:endParaRPr b="0" i="0" sz="18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The results for Lake Ngami indicate the need for an integrated watershed plan that encompasses the Okavango Delta.</a:t>
            </a:r>
            <a:endParaRPr b="0" i="0" sz="1400" u="none" cap="none" strike="noStrike">
              <a:solidFill>
                <a:srgbClr val="000000"/>
              </a:solidFill>
              <a:latin typeface="Arial"/>
              <a:ea typeface="Arial"/>
              <a:cs typeface="Arial"/>
              <a:sym typeface="Arial"/>
            </a:endParaRPr>
          </a:p>
        </p:txBody>
      </p:sp>
      <p:pic>
        <p:nvPicPr>
          <p:cNvPr id="272" name="Google Shape;272;p28"/>
          <p:cNvPicPr preferRelativeResize="0"/>
          <p:nvPr/>
        </p:nvPicPr>
        <p:blipFill rotWithShape="1">
          <a:blip r:embed="rId3">
            <a:alphaModFix/>
          </a:blip>
          <a:srcRect b="0" l="0" r="0" t="0"/>
          <a:stretch/>
        </p:blipFill>
        <p:spPr>
          <a:xfrm>
            <a:off x="6401450" y="4589400"/>
            <a:ext cx="1821001" cy="1600500"/>
          </a:xfrm>
          <a:prstGeom prst="rect">
            <a:avLst/>
          </a:prstGeom>
          <a:noFill/>
          <a:ln>
            <a:noFill/>
          </a:ln>
        </p:spPr>
      </p:pic>
      <p:sp>
        <p:nvSpPr>
          <p:cNvPr id="273" name="Google Shape;273;p28"/>
          <p:cNvSpPr/>
          <p:nvPr/>
        </p:nvSpPr>
        <p:spPr>
          <a:xfrm>
            <a:off x="8291874" y="4632238"/>
            <a:ext cx="3644400" cy="160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Dr. Kelebogile B. Mfundisi is currently working as a Research Scholar in Physical Geography at the University of Botswana Maun Campus, Okavango Research Institute, Maun, Botswana. </a:t>
            </a:r>
            <a:r>
              <a:rPr b="0" i="0" lang="en-US" sz="1400" u="none" cap="none" strike="noStrike">
                <a:solidFill>
                  <a:srgbClr val="000000"/>
                </a:solidFill>
                <a:latin typeface="Arial"/>
                <a:ea typeface="Arial"/>
                <a:cs typeface="Arial"/>
                <a:sym typeface="Arial"/>
              </a:rPr>
              <a:t> Dr. Kelebogile can be reached on email: </a:t>
            </a:r>
            <a:r>
              <a:rPr b="0" i="0" lang="en-US" sz="1400" u="sng" cap="none" strike="noStrike">
                <a:solidFill>
                  <a:srgbClr val="264C72"/>
                </a:solidFill>
                <a:latin typeface="Arial"/>
                <a:ea typeface="Arial"/>
                <a:cs typeface="Arial"/>
                <a:sym typeface="Arial"/>
                <a:hlinkClick r:id="rId4">
                  <a:extLst>
                    <a:ext uri="{A12FA001-AC4F-418D-AE19-62706E023703}">
                      <ahyp:hlinkClr val="tx"/>
                    </a:ext>
                  </a:extLst>
                </a:hlinkClick>
              </a:rPr>
              <a:t>kmfundisi@ub.ac.bw</a:t>
            </a:r>
            <a:endParaRPr b="0" i="0" sz="1400" u="none" cap="none" strike="noStrike">
              <a:solidFill>
                <a:srgbClr val="264C72"/>
              </a:solidFill>
              <a:latin typeface="Arial"/>
              <a:ea typeface="Arial"/>
              <a:cs typeface="Arial"/>
              <a:sym typeface="Arial"/>
            </a:endParaRPr>
          </a:p>
        </p:txBody>
      </p:sp>
      <p:sp>
        <p:nvSpPr>
          <p:cNvPr id="274" name="Google Shape;274;p28"/>
          <p:cNvSpPr/>
          <p:nvPr/>
        </p:nvSpPr>
        <p:spPr>
          <a:xfrm>
            <a:off x="6063300" y="1348650"/>
            <a:ext cx="65400" cy="4160700"/>
          </a:xfrm>
          <a:prstGeom prst="rect">
            <a:avLst/>
          </a:prstGeom>
          <a:solidFill>
            <a:srgbClr val="336699"/>
          </a:solidFill>
          <a:ln cap="flat" cmpd="sng" w="9525">
            <a:solidFill>
              <a:srgbClr val="EBECE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5" name="Google Shape;275;p28"/>
          <p:cNvPicPr preferRelativeResize="0"/>
          <p:nvPr/>
        </p:nvPicPr>
        <p:blipFill rotWithShape="1">
          <a:blip r:embed="rId5">
            <a:alphaModFix/>
          </a:blip>
          <a:srcRect b="0" l="0" r="0" t="0"/>
          <a:stretch/>
        </p:blipFill>
        <p:spPr>
          <a:xfrm>
            <a:off x="6401400" y="1183050"/>
            <a:ext cx="5475302" cy="3253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9"/>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82" name="Google Shape;282;p29"/>
          <p:cNvSpPr txBox="1"/>
          <p:nvPr>
            <p:ph type="title"/>
          </p:nvPr>
        </p:nvSpPr>
        <p:spPr>
          <a:xfrm>
            <a:off x="427308" y="-44461"/>
            <a:ext cx="10515600" cy="815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2"/>
              </a:buClr>
              <a:buSzPts val="4400"/>
              <a:buFont typeface="Arial"/>
              <a:buNone/>
            </a:pPr>
            <a:r>
              <a:rPr lang="en-US" sz="2900"/>
              <a:t>Working Towards Sustainability</a:t>
            </a:r>
            <a:endParaRPr/>
          </a:p>
        </p:txBody>
      </p:sp>
      <p:sp>
        <p:nvSpPr>
          <p:cNvPr id="283" name="Google Shape;283;p29"/>
          <p:cNvSpPr txBox="1"/>
          <p:nvPr/>
        </p:nvSpPr>
        <p:spPr>
          <a:xfrm>
            <a:off x="427308" y="1193659"/>
            <a:ext cx="8807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Beginning immediately and over 5 years, transition to a diverse funder base, including a blend of private and public sector funding to become the </a:t>
            </a:r>
            <a:r>
              <a:rPr b="1" i="0" lang="en-US" sz="1800" u="none" cap="none" strike="noStrike">
                <a:solidFill>
                  <a:schemeClr val="dk1"/>
                </a:solidFill>
                <a:latin typeface="Montserrat"/>
                <a:ea typeface="Montserrat"/>
                <a:cs typeface="Montserrat"/>
                <a:sym typeface="Montserrat"/>
              </a:rPr>
              <a:t>sustainably funded, continent-wide public good. </a:t>
            </a:r>
            <a:endParaRPr b="0" i="0" sz="1400" u="none" cap="none" strike="noStrike">
              <a:solidFill>
                <a:srgbClr val="000000"/>
              </a:solidFill>
              <a:latin typeface="Arial"/>
              <a:ea typeface="Arial"/>
              <a:cs typeface="Arial"/>
              <a:sym typeface="Arial"/>
            </a:endParaRPr>
          </a:p>
        </p:txBody>
      </p:sp>
      <p:pic>
        <p:nvPicPr>
          <p:cNvPr id="284" name="Google Shape;284;p29"/>
          <p:cNvPicPr preferRelativeResize="0"/>
          <p:nvPr/>
        </p:nvPicPr>
        <p:blipFill rotWithShape="1">
          <a:blip r:embed="rId3">
            <a:alphaModFix/>
          </a:blip>
          <a:srcRect b="0" l="0" r="0" t="0"/>
          <a:stretch/>
        </p:blipFill>
        <p:spPr>
          <a:xfrm>
            <a:off x="473671" y="5160801"/>
            <a:ext cx="11244655" cy="678297"/>
          </a:xfrm>
          <a:prstGeom prst="rect">
            <a:avLst/>
          </a:prstGeom>
          <a:noFill/>
          <a:ln>
            <a:noFill/>
          </a:ln>
        </p:spPr>
      </p:pic>
      <p:cxnSp>
        <p:nvCxnSpPr>
          <p:cNvPr id="285" name="Google Shape;285;p29"/>
          <p:cNvCxnSpPr/>
          <p:nvPr/>
        </p:nvCxnSpPr>
        <p:spPr>
          <a:xfrm>
            <a:off x="473671" y="4885509"/>
            <a:ext cx="11008500" cy="0"/>
          </a:xfrm>
          <a:prstGeom prst="straightConnector1">
            <a:avLst/>
          </a:prstGeom>
          <a:noFill/>
          <a:ln cap="flat" cmpd="sng" w="12700">
            <a:solidFill>
              <a:srgbClr val="006565"/>
            </a:solidFill>
            <a:prstDash val="solid"/>
            <a:round/>
            <a:headEnd len="sm" w="sm" type="none"/>
            <a:tailEnd len="sm" w="sm" type="none"/>
          </a:ln>
        </p:spPr>
      </p:cxnSp>
      <p:cxnSp>
        <p:nvCxnSpPr>
          <p:cNvPr id="286" name="Google Shape;286;p29"/>
          <p:cNvCxnSpPr/>
          <p:nvPr/>
        </p:nvCxnSpPr>
        <p:spPr>
          <a:xfrm flipH="1" rot="10800000">
            <a:off x="473671" y="3337509"/>
            <a:ext cx="4800" cy="1548000"/>
          </a:xfrm>
          <a:prstGeom prst="straightConnector1">
            <a:avLst/>
          </a:prstGeom>
          <a:noFill/>
          <a:ln cap="flat" cmpd="sng" w="12700">
            <a:solidFill>
              <a:srgbClr val="006565"/>
            </a:solidFill>
            <a:prstDash val="solid"/>
            <a:round/>
            <a:headEnd len="sm" w="sm" type="none"/>
            <a:tailEnd len="sm" w="sm" type="none"/>
          </a:ln>
        </p:spPr>
      </p:cxnSp>
      <p:sp>
        <p:nvSpPr>
          <p:cNvPr id="287" name="Google Shape;287;p29"/>
          <p:cNvSpPr txBox="1"/>
          <p:nvPr/>
        </p:nvSpPr>
        <p:spPr>
          <a:xfrm>
            <a:off x="288417" y="2551523"/>
            <a:ext cx="1676400" cy="5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Digital Earth Africa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Steering committee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founded 2018</a:t>
            </a:r>
            <a:endParaRPr b="0" i="0" sz="1400" u="none" cap="none" strike="noStrike">
              <a:solidFill>
                <a:srgbClr val="000000"/>
              </a:solidFill>
              <a:latin typeface="Arial"/>
              <a:ea typeface="Arial"/>
              <a:cs typeface="Arial"/>
              <a:sym typeface="Arial"/>
            </a:endParaRPr>
          </a:p>
        </p:txBody>
      </p:sp>
      <p:sp>
        <p:nvSpPr>
          <p:cNvPr id="288" name="Google Shape;288;p29"/>
          <p:cNvSpPr txBox="1"/>
          <p:nvPr/>
        </p:nvSpPr>
        <p:spPr>
          <a:xfrm>
            <a:off x="688918" y="3234553"/>
            <a:ext cx="22659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$25M in joint funding from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Hemsley Foundation &amp; the Australian Government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in 2019</a:t>
            </a:r>
            <a:endParaRPr b="0" i="0" sz="1400" u="none" cap="none" strike="noStrike">
              <a:solidFill>
                <a:srgbClr val="000000"/>
              </a:solidFill>
              <a:latin typeface="Arial"/>
              <a:ea typeface="Arial"/>
              <a:cs typeface="Arial"/>
              <a:sym typeface="Arial"/>
            </a:endParaRPr>
          </a:p>
        </p:txBody>
      </p:sp>
      <p:sp>
        <p:nvSpPr>
          <p:cNvPr id="289" name="Google Shape;289;p29"/>
          <p:cNvSpPr txBox="1"/>
          <p:nvPr/>
        </p:nvSpPr>
        <p:spPr>
          <a:xfrm>
            <a:off x="2672543" y="2599439"/>
            <a:ext cx="16764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Platform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Launched </a:t>
            </a:r>
            <a:endParaRPr b="0" i="0" sz="1400" u="none" cap="none" strike="noStrike">
              <a:solidFill>
                <a:srgbClr val="000000"/>
              </a:solidFill>
              <a:latin typeface="Arial"/>
              <a:ea typeface="Arial"/>
              <a:cs typeface="Arial"/>
              <a:sym typeface="Arial"/>
            </a:endParaRPr>
          </a:p>
        </p:txBody>
      </p:sp>
      <p:sp>
        <p:nvSpPr>
          <p:cNvPr id="290" name="Google Shape;290;p29"/>
          <p:cNvSpPr txBox="1"/>
          <p:nvPr/>
        </p:nvSpPr>
        <p:spPr>
          <a:xfrm>
            <a:off x="3295830" y="3493697"/>
            <a:ext cx="16764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African governed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Since 2020</a:t>
            </a:r>
            <a:endParaRPr b="0" i="0" sz="1400" u="none" cap="none" strike="noStrike">
              <a:solidFill>
                <a:srgbClr val="000000"/>
              </a:solidFill>
              <a:latin typeface="Arial"/>
              <a:ea typeface="Arial"/>
              <a:cs typeface="Arial"/>
              <a:sym typeface="Arial"/>
            </a:endParaRPr>
          </a:p>
        </p:txBody>
      </p:sp>
      <p:sp>
        <p:nvSpPr>
          <p:cNvPr id="291" name="Google Shape;291;p29"/>
          <p:cNvSpPr txBox="1"/>
          <p:nvPr/>
        </p:nvSpPr>
        <p:spPr>
          <a:xfrm>
            <a:off x="4957090" y="2609518"/>
            <a:ext cx="2050200" cy="5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SANSA appointed to host the Program Management Office in 2021</a:t>
            </a:r>
            <a:endParaRPr b="0" i="0" sz="1400" u="none" cap="none" strike="noStrike">
              <a:solidFill>
                <a:srgbClr val="000000"/>
              </a:solidFill>
              <a:latin typeface="Arial"/>
              <a:ea typeface="Arial"/>
              <a:cs typeface="Arial"/>
              <a:sym typeface="Arial"/>
            </a:endParaRPr>
          </a:p>
        </p:txBody>
      </p:sp>
      <p:sp>
        <p:nvSpPr>
          <p:cNvPr id="292" name="Google Shape;292;p29"/>
          <p:cNvSpPr txBox="1"/>
          <p:nvPr/>
        </p:nvSpPr>
        <p:spPr>
          <a:xfrm>
            <a:off x="4021521" y="3958391"/>
            <a:ext cx="20502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Data hosted in Africa, 2020</a:t>
            </a:r>
            <a:endParaRPr b="0" i="0" sz="1400" u="none" cap="none" strike="noStrike">
              <a:solidFill>
                <a:srgbClr val="000000"/>
              </a:solidFill>
              <a:latin typeface="Arial"/>
              <a:ea typeface="Arial"/>
              <a:cs typeface="Arial"/>
              <a:sym typeface="Arial"/>
            </a:endParaRPr>
          </a:p>
        </p:txBody>
      </p:sp>
      <p:sp>
        <p:nvSpPr>
          <p:cNvPr id="293" name="Google Shape;293;p29"/>
          <p:cNvSpPr txBox="1"/>
          <p:nvPr/>
        </p:nvSpPr>
        <p:spPr>
          <a:xfrm>
            <a:off x="6459546" y="3188387"/>
            <a:ext cx="2050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7500 user milestone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reached 2022</a:t>
            </a:r>
            <a:endParaRPr b="0" i="0" sz="1400" u="none" cap="none" strike="noStrike">
              <a:solidFill>
                <a:srgbClr val="000000"/>
              </a:solidFill>
              <a:latin typeface="Arial"/>
              <a:ea typeface="Arial"/>
              <a:cs typeface="Arial"/>
              <a:sym typeface="Arial"/>
            </a:endParaRPr>
          </a:p>
        </p:txBody>
      </p:sp>
      <p:sp>
        <p:nvSpPr>
          <p:cNvPr id="294" name="Google Shape;294;p29"/>
          <p:cNvSpPr txBox="1"/>
          <p:nvPr/>
        </p:nvSpPr>
        <p:spPr>
          <a:xfrm>
            <a:off x="7062311" y="3654078"/>
            <a:ext cx="2050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3 PB of data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hosted on AWS</a:t>
            </a:r>
            <a:endParaRPr b="0" i="0" sz="1400" u="none" cap="none" strike="noStrike">
              <a:solidFill>
                <a:srgbClr val="000000"/>
              </a:solidFill>
              <a:latin typeface="Arial"/>
              <a:ea typeface="Arial"/>
              <a:cs typeface="Arial"/>
              <a:sym typeface="Arial"/>
            </a:endParaRPr>
          </a:p>
        </p:txBody>
      </p:sp>
      <p:sp>
        <p:nvSpPr>
          <p:cNvPr id="295" name="Google Shape;295;p29"/>
          <p:cNvSpPr txBox="1"/>
          <p:nvPr/>
        </p:nvSpPr>
        <p:spPr>
          <a:xfrm>
            <a:off x="8087406" y="3221251"/>
            <a:ext cx="2050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New African leadership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team 2022</a:t>
            </a:r>
            <a:endParaRPr b="0" i="0" sz="1400" u="none" cap="none" strike="noStrike">
              <a:solidFill>
                <a:srgbClr val="000000"/>
              </a:solidFill>
              <a:latin typeface="Arial"/>
              <a:ea typeface="Arial"/>
              <a:cs typeface="Arial"/>
              <a:sym typeface="Arial"/>
            </a:endParaRPr>
          </a:p>
        </p:txBody>
      </p:sp>
      <p:sp>
        <p:nvSpPr>
          <p:cNvPr id="296" name="Google Shape;296;p29"/>
          <p:cNvSpPr txBox="1"/>
          <p:nvPr/>
        </p:nvSpPr>
        <p:spPr>
          <a:xfrm>
            <a:off x="10477987" y="3716685"/>
            <a:ext cx="20502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African funded 2025</a:t>
            </a:r>
            <a:endParaRPr b="0" i="0" sz="1400" u="none" cap="none" strike="noStrike">
              <a:solidFill>
                <a:srgbClr val="000000"/>
              </a:solidFill>
              <a:latin typeface="Arial"/>
              <a:ea typeface="Arial"/>
              <a:cs typeface="Arial"/>
              <a:sym typeface="Arial"/>
            </a:endParaRPr>
          </a:p>
        </p:txBody>
      </p:sp>
      <p:cxnSp>
        <p:nvCxnSpPr>
          <p:cNvPr id="297" name="Google Shape;297;p29"/>
          <p:cNvCxnSpPr>
            <a:endCxn id="298" idx="4"/>
          </p:cNvCxnSpPr>
          <p:nvPr/>
        </p:nvCxnSpPr>
        <p:spPr>
          <a:xfrm rot="10800000">
            <a:off x="1288992" y="4069543"/>
            <a:ext cx="0" cy="817800"/>
          </a:xfrm>
          <a:prstGeom prst="straightConnector1">
            <a:avLst/>
          </a:prstGeom>
          <a:noFill/>
          <a:ln cap="flat" cmpd="sng" w="12700">
            <a:solidFill>
              <a:srgbClr val="006565"/>
            </a:solidFill>
            <a:prstDash val="solid"/>
            <a:round/>
            <a:headEnd len="sm" w="sm" type="none"/>
            <a:tailEnd len="sm" w="sm" type="none"/>
          </a:ln>
        </p:spPr>
      </p:cxnSp>
      <p:sp>
        <p:nvSpPr>
          <p:cNvPr id="298" name="Google Shape;298;p29"/>
          <p:cNvSpPr/>
          <p:nvPr/>
        </p:nvSpPr>
        <p:spPr>
          <a:xfrm>
            <a:off x="1249092" y="3986743"/>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99" name="Google Shape;299;p29"/>
          <p:cNvCxnSpPr>
            <a:endCxn id="300" idx="4"/>
          </p:cNvCxnSpPr>
          <p:nvPr/>
        </p:nvCxnSpPr>
        <p:spPr>
          <a:xfrm flipH="1" rot="10800000">
            <a:off x="2913939" y="3132346"/>
            <a:ext cx="900" cy="1759500"/>
          </a:xfrm>
          <a:prstGeom prst="straightConnector1">
            <a:avLst/>
          </a:prstGeom>
          <a:noFill/>
          <a:ln cap="flat" cmpd="sng" w="12700">
            <a:solidFill>
              <a:srgbClr val="006565"/>
            </a:solidFill>
            <a:prstDash val="solid"/>
            <a:round/>
            <a:headEnd len="sm" w="sm" type="none"/>
            <a:tailEnd len="sm" w="sm" type="none"/>
          </a:ln>
        </p:spPr>
      </p:cxnSp>
      <p:sp>
        <p:nvSpPr>
          <p:cNvPr id="301" name="Google Shape;301;p29"/>
          <p:cNvSpPr/>
          <p:nvPr/>
        </p:nvSpPr>
        <p:spPr>
          <a:xfrm>
            <a:off x="438375" y="3265633"/>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0" name="Google Shape;300;p29"/>
          <p:cNvSpPr/>
          <p:nvPr/>
        </p:nvSpPr>
        <p:spPr>
          <a:xfrm>
            <a:off x="2874939" y="3049546"/>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02" name="Google Shape;302;p29"/>
          <p:cNvCxnSpPr/>
          <p:nvPr/>
        </p:nvCxnSpPr>
        <p:spPr>
          <a:xfrm rot="10800000">
            <a:off x="3647638" y="4028109"/>
            <a:ext cx="0" cy="857400"/>
          </a:xfrm>
          <a:prstGeom prst="straightConnector1">
            <a:avLst/>
          </a:prstGeom>
          <a:noFill/>
          <a:ln cap="flat" cmpd="sng" w="12700">
            <a:solidFill>
              <a:srgbClr val="006565"/>
            </a:solidFill>
            <a:prstDash val="solid"/>
            <a:round/>
            <a:headEnd len="sm" w="sm" type="none"/>
            <a:tailEnd len="sm" w="sm" type="none"/>
          </a:ln>
        </p:spPr>
      </p:cxnSp>
      <p:sp>
        <p:nvSpPr>
          <p:cNvPr id="303" name="Google Shape;303;p29"/>
          <p:cNvSpPr/>
          <p:nvPr/>
        </p:nvSpPr>
        <p:spPr>
          <a:xfrm>
            <a:off x="3607747" y="3970601"/>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04" name="Google Shape;304;p29"/>
          <p:cNvCxnSpPr/>
          <p:nvPr/>
        </p:nvCxnSpPr>
        <p:spPr>
          <a:xfrm rot="10800000">
            <a:off x="5314187" y="3306909"/>
            <a:ext cx="0" cy="1578600"/>
          </a:xfrm>
          <a:prstGeom prst="straightConnector1">
            <a:avLst/>
          </a:prstGeom>
          <a:noFill/>
          <a:ln cap="flat" cmpd="sng" w="12700">
            <a:solidFill>
              <a:srgbClr val="006565"/>
            </a:solidFill>
            <a:prstDash val="solid"/>
            <a:round/>
            <a:headEnd len="sm" w="sm" type="none"/>
            <a:tailEnd len="sm" w="sm" type="none"/>
          </a:ln>
        </p:spPr>
      </p:cxnSp>
      <p:sp>
        <p:nvSpPr>
          <p:cNvPr id="305" name="Google Shape;305;p29"/>
          <p:cNvSpPr/>
          <p:nvPr/>
        </p:nvSpPr>
        <p:spPr>
          <a:xfrm>
            <a:off x="5274296" y="3232824"/>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06" name="Google Shape;306;p29"/>
          <p:cNvCxnSpPr/>
          <p:nvPr/>
        </p:nvCxnSpPr>
        <p:spPr>
          <a:xfrm rot="10800000">
            <a:off x="4401400" y="4302511"/>
            <a:ext cx="0" cy="579900"/>
          </a:xfrm>
          <a:prstGeom prst="straightConnector1">
            <a:avLst/>
          </a:prstGeom>
          <a:noFill/>
          <a:ln cap="flat" cmpd="sng" w="12700">
            <a:solidFill>
              <a:srgbClr val="006565"/>
            </a:solidFill>
            <a:prstDash val="solid"/>
            <a:round/>
            <a:headEnd len="sm" w="sm" type="none"/>
            <a:tailEnd len="sm" w="sm" type="none"/>
          </a:ln>
        </p:spPr>
      </p:cxnSp>
      <p:sp>
        <p:nvSpPr>
          <p:cNvPr id="307" name="Google Shape;307;p29"/>
          <p:cNvSpPr/>
          <p:nvPr/>
        </p:nvSpPr>
        <p:spPr>
          <a:xfrm>
            <a:off x="4361509" y="4256757"/>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08" name="Google Shape;308;p29"/>
          <p:cNvCxnSpPr/>
          <p:nvPr/>
        </p:nvCxnSpPr>
        <p:spPr>
          <a:xfrm rot="10800000">
            <a:off x="6821712" y="3763057"/>
            <a:ext cx="0" cy="1128600"/>
          </a:xfrm>
          <a:prstGeom prst="straightConnector1">
            <a:avLst/>
          </a:prstGeom>
          <a:noFill/>
          <a:ln cap="flat" cmpd="sng" w="12700">
            <a:solidFill>
              <a:srgbClr val="006565"/>
            </a:solidFill>
            <a:prstDash val="solid"/>
            <a:round/>
            <a:headEnd len="sm" w="sm" type="none"/>
            <a:tailEnd len="sm" w="sm" type="none"/>
          </a:ln>
        </p:spPr>
      </p:cxnSp>
      <p:sp>
        <p:nvSpPr>
          <p:cNvPr id="309" name="Google Shape;309;p29"/>
          <p:cNvSpPr/>
          <p:nvPr/>
        </p:nvSpPr>
        <p:spPr>
          <a:xfrm>
            <a:off x="6791886" y="3693555"/>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10" name="Google Shape;310;p29"/>
          <p:cNvCxnSpPr/>
          <p:nvPr/>
        </p:nvCxnSpPr>
        <p:spPr>
          <a:xfrm rot="10800000">
            <a:off x="7336577" y="4221457"/>
            <a:ext cx="0" cy="670200"/>
          </a:xfrm>
          <a:prstGeom prst="straightConnector1">
            <a:avLst/>
          </a:prstGeom>
          <a:noFill/>
          <a:ln cap="flat" cmpd="sng" w="12700">
            <a:solidFill>
              <a:srgbClr val="006565"/>
            </a:solidFill>
            <a:prstDash val="solid"/>
            <a:round/>
            <a:headEnd len="sm" w="sm" type="none"/>
            <a:tailEnd len="sm" w="sm" type="none"/>
          </a:ln>
        </p:spPr>
      </p:cxnSp>
      <p:sp>
        <p:nvSpPr>
          <p:cNvPr id="311" name="Google Shape;311;p29"/>
          <p:cNvSpPr/>
          <p:nvPr/>
        </p:nvSpPr>
        <p:spPr>
          <a:xfrm>
            <a:off x="7296686" y="4149891"/>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12" name="Google Shape;312;p29"/>
          <p:cNvCxnSpPr/>
          <p:nvPr/>
        </p:nvCxnSpPr>
        <p:spPr>
          <a:xfrm rot="10800000">
            <a:off x="8379832" y="3733815"/>
            <a:ext cx="0" cy="1128600"/>
          </a:xfrm>
          <a:prstGeom prst="straightConnector1">
            <a:avLst/>
          </a:prstGeom>
          <a:noFill/>
          <a:ln cap="flat" cmpd="sng" w="12700">
            <a:solidFill>
              <a:srgbClr val="006565"/>
            </a:solidFill>
            <a:prstDash val="solid"/>
            <a:round/>
            <a:headEnd len="sm" w="sm" type="none"/>
            <a:tailEnd len="sm" w="sm" type="none"/>
          </a:ln>
        </p:spPr>
      </p:cxnSp>
      <p:sp>
        <p:nvSpPr>
          <p:cNvPr id="313" name="Google Shape;313;p29"/>
          <p:cNvSpPr/>
          <p:nvPr/>
        </p:nvSpPr>
        <p:spPr>
          <a:xfrm>
            <a:off x="8342254" y="3658784"/>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14" name="Google Shape;314;p29"/>
          <p:cNvCxnSpPr/>
          <p:nvPr/>
        </p:nvCxnSpPr>
        <p:spPr>
          <a:xfrm rot="10800000">
            <a:off x="11132031" y="4149811"/>
            <a:ext cx="0" cy="732600"/>
          </a:xfrm>
          <a:prstGeom prst="straightConnector1">
            <a:avLst/>
          </a:prstGeom>
          <a:noFill/>
          <a:ln cap="flat" cmpd="sng" w="12700">
            <a:solidFill>
              <a:srgbClr val="006565"/>
            </a:solidFill>
            <a:prstDash val="solid"/>
            <a:round/>
            <a:headEnd len="sm" w="sm" type="none"/>
            <a:tailEnd len="sm" w="sm" type="none"/>
          </a:ln>
        </p:spPr>
      </p:cxnSp>
      <p:sp>
        <p:nvSpPr>
          <p:cNvPr id="315" name="Google Shape;315;p29"/>
          <p:cNvSpPr/>
          <p:nvPr/>
        </p:nvSpPr>
        <p:spPr>
          <a:xfrm>
            <a:off x="11092140" y="4084138"/>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29"/>
          <p:cNvSpPr txBox="1"/>
          <p:nvPr/>
        </p:nvSpPr>
        <p:spPr>
          <a:xfrm>
            <a:off x="8801587" y="3716685"/>
            <a:ext cx="2050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Montserrat"/>
                <a:ea typeface="Montserrat"/>
                <a:cs typeface="Montserrat"/>
                <a:sym typeface="Montserrat"/>
              </a:rPr>
              <a:t>Phase-III Funding</a:t>
            </a:r>
            <a:br>
              <a:rPr b="0" i="0" lang="en-US" sz="1050" u="none" cap="none" strike="noStrike">
                <a:solidFill>
                  <a:srgbClr val="000000"/>
                </a:solidFill>
                <a:latin typeface="Montserrat"/>
                <a:ea typeface="Montserrat"/>
                <a:cs typeface="Montserrat"/>
                <a:sym typeface="Montserrat"/>
              </a:rPr>
            </a:br>
            <a:r>
              <a:rPr b="0" i="0" lang="en-US" sz="1050" u="none" cap="none" strike="noStrike">
                <a:solidFill>
                  <a:srgbClr val="000000"/>
                </a:solidFill>
                <a:latin typeface="Montserrat"/>
                <a:ea typeface="Montserrat"/>
                <a:cs typeface="Montserrat"/>
                <a:sym typeface="Montserrat"/>
              </a:rPr>
              <a:t>Goal 2022-2023</a:t>
            </a:r>
            <a:endParaRPr b="0" i="0" sz="1400" u="none" cap="none" strike="noStrike">
              <a:solidFill>
                <a:srgbClr val="000000"/>
              </a:solidFill>
              <a:latin typeface="Arial"/>
              <a:ea typeface="Arial"/>
              <a:cs typeface="Arial"/>
              <a:sym typeface="Arial"/>
            </a:endParaRPr>
          </a:p>
        </p:txBody>
      </p:sp>
      <p:cxnSp>
        <p:nvCxnSpPr>
          <p:cNvPr id="317" name="Google Shape;317;p29"/>
          <p:cNvCxnSpPr/>
          <p:nvPr/>
        </p:nvCxnSpPr>
        <p:spPr>
          <a:xfrm rot="10800000">
            <a:off x="9455631" y="4149811"/>
            <a:ext cx="0" cy="732600"/>
          </a:xfrm>
          <a:prstGeom prst="straightConnector1">
            <a:avLst/>
          </a:prstGeom>
          <a:noFill/>
          <a:ln cap="flat" cmpd="sng" w="12700">
            <a:solidFill>
              <a:srgbClr val="006565"/>
            </a:solidFill>
            <a:prstDash val="solid"/>
            <a:round/>
            <a:headEnd len="sm" w="sm" type="none"/>
            <a:tailEnd len="sm" w="sm" type="none"/>
          </a:ln>
        </p:spPr>
      </p:cxnSp>
      <p:sp>
        <p:nvSpPr>
          <p:cNvPr id="318" name="Google Shape;318;p29"/>
          <p:cNvSpPr/>
          <p:nvPr/>
        </p:nvSpPr>
        <p:spPr>
          <a:xfrm>
            <a:off x="9415740" y="4084138"/>
            <a:ext cx="79800" cy="82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9" name="Google Shape;319;p29"/>
          <p:cNvSpPr txBox="1"/>
          <p:nvPr/>
        </p:nvSpPr>
        <p:spPr>
          <a:xfrm>
            <a:off x="8296276" y="2535450"/>
            <a:ext cx="633600" cy="5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FF0000"/>
                </a:solidFill>
                <a:latin typeface="Montserrat"/>
                <a:ea typeface="Montserrat"/>
                <a:cs typeface="Montserrat"/>
                <a:sym typeface="Montserrat"/>
              </a:rPr>
              <a:t>We </a:t>
            </a:r>
            <a:br>
              <a:rPr b="1" i="0" lang="en-US" sz="1050" u="none" cap="none" strike="noStrike">
                <a:solidFill>
                  <a:srgbClr val="FF0000"/>
                </a:solidFill>
                <a:latin typeface="Montserrat"/>
                <a:ea typeface="Montserrat"/>
                <a:cs typeface="Montserrat"/>
                <a:sym typeface="Montserrat"/>
              </a:rPr>
            </a:br>
            <a:r>
              <a:rPr b="1" i="0" lang="en-US" sz="1050" u="none" cap="none" strike="noStrike">
                <a:solidFill>
                  <a:srgbClr val="FF0000"/>
                </a:solidFill>
                <a:latin typeface="Montserrat"/>
                <a:ea typeface="Montserrat"/>
                <a:cs typeface="Montserrat"/>
                <a:sym typeface="Montserrat"/>
              </a:rPr>
              <a:t>are </a:t>
            </a:r>
            <a:endParaRPr b="1" i="0" sz="1050" u="none" cap="none" strike="noStrike">
              <a:solidFill>
                <a:srgbClr val="FF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FF0000"/>
                </a:solidFill>
                <a:latin typeface="Montserrat"/>
                <a:ea typeface="Montserrat"/>
                <a:cs typeface="Montserrat"/>
                <a:sym typeface="Montserrat"/>
              </a:rPr>
              <a:t>HERE</a:t>
            </a:r>
            <a:endParaRPr b="1" i="0" sz="14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0"/>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26" name="Google Shape;326;p30"/>
          <p:cNvSpPr txBox="1"/>
          <p:nvPr/>
        </p:nvSpPr>
        <p:spPr>
          <a:xfrm>
            <a:off x="-51175" y="6599525"/>
            <a:ext cx="12099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100"/>
              <a:buFont typeface="Arial"/>
              <a:buNone/>
            </a:pPr>
            <a:r>
              <a:rPr b="1" i="0" lang="en-US" sz="1100" u="none" cap="none" strike="noStrike">
                <a:solidFill>
                  <a:srgbClr val="FFFFFF"/>
                </a:solidFill>
                <a:latin typeface="Arial"/>
                <a:ea typeface="Arial"/>
                <a:cs typeface="Arial"/>
                <a:sym typeface="Arial"/>
              </a:rPr>
              <a:t>Eye of Sahara: Credit: Contains modified Copernicus Sentinel data 2021, processed by Digital Earth Africa.</a:t>
            </a:r>
            <a:endParaRPr b="1" i="0" sz="1100" u="none" cap="none" strike="noStrike">
              <a:solidFill>
                <a:srgbClr val="FFFFFF"/>
              </a:solidFill>
              <a:latin typeface="Arial"/>
              <a:ea typeface="Arial"/>
              <a:cs typeface="Arial"/>
              <a:sym typeface="Arial"/>
            </a:endParaRPr>
          </a:p>
        </p:txBody>
      </p:sp>
      <p:pic>
        <p:nvPicPr>
          <p:cNvPr descr="Map&#10;&#10;Description automatically generated" id="327" name="Google Shape;327;p30"/>
          <p:cNvPicPr preferRelativeResize="0"/>
          <p:nvPr/>
        </p:nvPicPr>
        <p:blipFill rotWithShape="1">
          <a:blip r:embed="rId3">
            <a:alphaModFix/>
          </a:blip>
          <a:srcRect b="15272" l="0" r="0" t="20197"/>
          <a:stretch/>
        </p:blipFill>
        <p:spPr>
          <a:xfrm>
            <a:off x="0" y="-114460"/>
            <a:ext cx="12255925" cy="6989984"/>
          </a:xfrm>
          <a:prstGeom prst="rect">
            <a:avLst/>
          </a:prstGeom>
          <a:noFill/>
          <a:ln>
            <a:noFill/>
          </a:ln>
        </p:spPr>
      </p:pic>
      <p:sp>
        <p:nvSpPr>
          <p:cNvPr id="328" name="Google Shape;328;p30"/>
          <p:cNvSpPr/>
          <p:nvPr/>
        </p:nvSpPr>
        <p:spPr>
          <a:xfrm>
            <a:off x="5504080" y="1198915"/>
            <a:ext cx="4085100" cy="26691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1400" u="none" cap="none" strike="noStrike">
                <a:solidFill>
                  <a:schemeClr val="lt1"/>
                </a:solidFill>
                <a:latin typeface="Montserrat"/>
                <a:ea typeface="Montserrat"/>
                <a:cs typeface="Montserrat"/>
                <a:sym typeface="Montserrat"/>
              </a:rPr>
              <a:t>Looking Forward</a:t>
            </a:r>
            <a:endParaRPr b="0"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1" i="0" sz="200" u="none" cap="none" strike="noStrike">
              <a:solidFill>
                <a:schemeClr val="lt1"/>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300"/>
              <a:buFont typeface="Arial"/>
              <a:buNone/>
            </a:pPr>
            <a:r>
              <a:rPr b="0" i="0" lang="en-US" sz="1300" u="none" cap="none" strike="noStrike">
                <a:solidFill>
                  <a:srgbClr val="FFFFFF"/>
                </a:solidFill>
                <a:latin typeface="Arial"/>
                <a:ea typeface="Arial"/>
                <a:cs typeface="Arial"/>
                <a:sym typeface="Arial"/>
              </a:rPr>
              <a:t>Investment in the next phase of Digital Earth Africa will drive country-level capacity building to support climate action, agricultural forecasting, and institutional strengthening.</a:t>
            </a:r>
            <a:endParaRPr b="0" i="0" sz="8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1200"/>
              </a:spcBef>
              <a:spcAft>
                <a:spcPts val="0"/>
              </a:spcAft>
              <a:buClr>
                <a:srgbClr val="000000"/>
              </a:buClr>
              <a:buSzPts val="1600"/>
              <a:buFont typeface="Arial"/>
              <a:buNone/>
            </a:pPr>
            <a:r>
              <a:t/>
            </a:r>
            <a:endParaRPr b="0" i="0" sz="800" u="none" cap="none" strike="noStrike">
              <a:solidFill>
                <a:schemeClr val="lt1"/>
              </a:solidFill>
              <a:latin typeface="Montserrat"/>
              <a:ea typeface="Montserrat"/>
              <a:cs typeface="Montserrat"/>
              <a:sym typeface="Montserrat"/>
            </a:endParaRPr>
          </a:p>
        </p:txBody>
      </p:sp>
      <p:pic>
        <p:nvPicPr>
          <p:cNvPr descr="A picture containing logo&#10;&#10;Description automatically generated" id="329" name="Google Shape;329;p30"/>
          <p:cNvPicPr preferRelativeResize="0"/>
          <p:nvPr/>
        </p:nvPicPr>
        <p:blipFill rotWithShape="1">
          <a:blip r:embed="rId4">
            <a:alphaModFix/>
          </a:blip>
          <a:srcRect b="0" l="0" r="60206" t="0"/>
          <a:stretch/>
        </p:blipFill>
        <p:spPr>
          <a:xfrm>
            <a:off x="10899282" y="5857905"/>
            <a:ext cx="908938" cy="9186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1"/>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36" name="Google Shape;336;p31"/>
          <p:cNvSpPr txBox="1"/>
          <p:nvPr>
            <p:ph type="title"/>
          </p:nvPr>
        </p:nvSpPr>
        <p:spPr>
          <a:xfrm>
            <a:off x="421475" y="790300"/>
            <a:ext cx="9080700" cy="815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US" sz="3700">
                <a:latin typeface="Montserrat"/>
                <a:ea typeface="Montserrat"/>
                <a:cs typeface="Montserrat"/>
                <a:sym typeface="Montserrat"/>
              </a:rPr>
              <a:t>How do you learn more about DE Africa?</a:t>
            </a:r>
            <a:endParaRPr sz="3700">
              <a:latin typeface="Montserrat"/>
              <a:ea typeface="Montserrat"/>
              <a:cs typeface="Montserrat"/>
              <a:sym typeface="Montserrat"/>
            </a:endParaRPr>
          </a:p>
        </p:txBody>
      </p:sp>
      <p:sp>
        <p:nvSpPr>
          <p:cNvPr id="337" name="Google Shape;337;p31"/>
          <p:cNvSpPr txBox="1"/>
          <p:nvPr/>
        </p:nvSpPr>
        <p:spPr>
          <a:xfrm>
            <a:off x="503850" y="1775870"/>
            <a:ext cx="11184300" cy="2945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Website  </a:t>
            </a:r>
            <a:r>
              <a:rPr b="0" i="0" lang="en-US" sz="2400" u="sng" cap="none" strike="noStrike">
                <a:solidFill>
                  <a:schemeClr val="lt2"/>
                </a:solidFill>
                <a:latin typeface="Arial"/>
                <a:ea typeface="Arial"/>
                <a:cs typeface="Arial"/>
                <a:sym typeface="Arial"/>
                <a:hlinkClick r:id="rId3">
                  <a:extLst>
                    <a:ext uri="{A12FA001-AC4F-418D-AE19-62706E023703}">
                      <ahyp:hlinkClr val="tx"/>
                    </a:ext>
                  </a:extLst>
                </a:hlinkClick>
              </a:rPr>
              <a:t>https://www.digitalearthafrica.org</a:t>
            </a:r>
            <a:r>
              <a:rPr b="0" i="0" lang="en-US" sz="2400" u="none" cap="none" strike="noStrike">
                <a:solidFill>
                  <a:schemeClr val="lt2"/>
                </a:solidFill>
                <a:latin typeface="Arial"/>
                <a:ea typeface="Arial"/>
                <a:cs typeface="Arial"/>
                <a:sym typeface="Arial"/>
              </a:rPr>
              <a:t> </a:t>
            </a:r>
            <a:endParaRPr b="0" i="0" sz="2400" u="none" cap="none" strike="noStrike">
              <a:solidFill>
                <a:schemeClr val="lt2"/>
              </a:solidFill>
              <a:latin typeface="Arial"/>
              <a:ea typeface="Arial"/>
              <a:cs typeface="Arial"/>
              <a:sym typeface="Arial"/>
            </a:endParaRPr>
          </a:p>
          <a:p>
            <a:pPr indent="-381000" lvl="0" marL="457200" marR="0" rtl="0" algn="l">
              <a:lnSpc>
                <a:spcPct val="100000"/>
              </a:lnSpc>
              <a:spcBef>
                <a:spcPts val="1000"/>
              </a:spcBef>
              <a:spcAft>
                <a:spcPts val="0"/>
              </a:spcAft>
              <a:buClr>
                <a:schemeClr val="lt2"/>
              </a:buClr>
              <a:buSzPts val="2400"/>
              <a:buFont typeface="Arial"/>
              <a:buChar char="●"/>
            </a:pPr>
            <a:r>
              <a:rPr b="0" i="0" lang="en-US" sz="2400" u="none" cap="none" strike="noStrike">
                <a:solidFill>
                  <a:schemeClr val="dk1"/>
                </a:solidFill>
                <a:latin typeface="Arial"/>
                <a:ea typeface="Arial"/>
                <a:cs typeface="Arial"/>
                <a:sym typeface="Arial"/>
              </a:rPr>
              <a:t>Map information: </a:t>
            </a:r>
            <a:r>
              <a:rPr b="0" i="0" lang="en-US" sz="2400" u="sng" cap="none" strike="noStrike">
                <a:solidFill>
                  <a:schemeClr val="hlink"/>
                </a:solidFill>
                <a:latin typeface="Arial"/>
                <a:ea typeface="Arial"/>
                <a:cs typeface="Arial"/>
                <a:sym typeface="Arial"/>
                <a:hlinkClick r:id="rId4"/>
              </a:rPr>
              <a:t>maps.digitalearth.africa</a:t>
            </a:r>
            <a:endParaRPr b="0" i="0" sz="2400" u="none" cap="none" strike="noStrike">
              <a:solidFill>
                <a:schemeClr val="lt2"/>
              </a:solidFill>
              <a:latin typeface="Arial"/>
              <a:ea typeface="Arial"/>
              <a:cs typeface="Arial"/>
              <a:sym typeface="Arial"/>
            </a:endParaRPr>
          </a:p>
          <a:p>
            <a:pPr indent="-374650" lvl="0" marL="457200" marR="0" rtl="0" algn="l">
              <a:lnSpc>
                <a:spcPct val="100000"/>
              </a:lnSpc>
              <a:spcBef>
                <a:spcPts val="16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To request training and support contact us on: </a:t>
            </a:r>
            <a:r>
              <a:rPr b="0" i="0" lang="en-US" sz="2300" u="sng" cap="none" strike="noStrike">
                <a:solidFill>
                  <a:schemeClr val="hlink"/>
                </a:solidFill>
                <a:latin typeface="Arial"/>
                <a:ea typeface="Arial"/>
                <a:cs typeface="Arial"/>
                <a:sym typeface="Arial"/>
                <a:hlinkClick r:id="rId5"/>
              </a:rPr>
              <a:t>engage@digitalearthafrica.org</a:t>
            </a:r>
            <a:endParaRPr b="0" i="0" sz="2300" u="none" cap="none" strike="noStrike">
              <a:solidFill>
                <a:schemeClr val="dk1"/>
              </a:solidFill>
              <a:latin typeface="Arial"/>
              <a:ea typeface="Arial"/>
              <a:cs typeface="Arial"/>
              <a:sym typeface="Arial"/>
            </a:endParaRPr>
          </a:p>
          <a:p>
            <a:pPr indent="-374650" lvl="0" marL="457200" marR="0" rtl="0" algn="l">
              <a:lnSpc>
                <a:spcPct val="100000"/>
              </a:lnSpc>
              <a:spcBef>
                <a:spcPts val="16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Online learning </a:t>
            </a:r>
            <a:r>
              <a:rPr b="0" i="0" lang="en-US" sz="2300" u="sng" cap="none" strike="noStrike">
                <a:solidFill>
                  <a:schemeClr val="lt2"/>
                </a:solidFill>
                <a:latin typeface="Arial"/>
                <a:ea typeface="Arial"/>
                <a:cs typeface="Arial"/>
                <a:sym typeface="Arial"/>
                <a:hlinkClick r:id="rId6">
                  <a:extLst>
                    <a:ext uri="{A12FA001-AC4F-418D-AE19-62706E023703}">
                      <ahyp:hlinkClr val="tx"/>
                    </a:ext>
                  </a:extLst>
                </a:hlinkClick>
              </a:rPr>
              <a:t>https://learn.digitalearthafrica.org</a:t>
            </a:r>
            <a:r>
              <a:rPr b="0" i="0" lang="en-US" sz="2300" u="none" cap="none" strike="noStrike">
                <a:solidFill>
                  <a:schemeClr val="lt2"/>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2"/>
          <p:cNvSpPr txBox="1"/>
          <p:nvPr>
            <p:ph type="title"/>
          </p:nvPr>
        </p:nvSpPr>
        <p:spPr>
          <a:xfrm>
            <a:off x="838199" y="490228"/>
            <a:ext cx="10734300" cy="788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2"/>
              </a:buClr>
              <a:buSzPts val="4400"/>
              <a:buFont typeface="Arial"/>
              <a:buNone/>
            </a:pPr>
            <a:r>
              <a:rPr lang="en-US"/>
              <a:t>Acknowledgements</a:t>
            </a:r>
            <a:endParaRPr/>
          </a:p>
        </p:txBody>
      </p:sp>
      <p:sp>
        <p:nvSpPr>
          <p:cNvPr id="343" name="Google Shape;343;p32"/>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pic>
        <p:nvPicPr>
          <p:cNvPr id="344" name="Google Shape;344;p32"/>
          <p:cNvPicPr preferRelativeResize="0"/>
          <p:nvPr/>
        </p:nvPicPr>
        <p:blipFill rotWithShape="1">
          <a:blip r:embed="rId3">
            <a:alphaModFix/>
          </a:blip>
          <a:srcRect b="0" l="0" r="0" t="76802"/>
          <a:stretch/>
        </p:blipFill>
        <p:spPr>
          <a:xfrm>
            <a:off x="567025" y="4399423"/>
            <a:ext cx="9752576" cy="925150"/>
          </a:xfrm>
          <a:prstGeom prst="rect">
            <a:avLst/>
          </a:prstGeom>
          <a:noFill/>
          <a:ln>
            <a:noFill/>
          </a:ln>
        </p:spPr>
      </p:pic>
      <p:pic>
        <p:nvPicPr>
          <p:cNvPr id="345" name="Google Shape;345;p32"/>
          <p:cNvPicPr preferRelativeResize="0"/>
          <p:nvPr/>
        </p:nvPicPr>
        <p:blipFill rotWithShape="1">
          <a:blip r:embed="rId4">
            <a:alphaModFix/>
          </a:blip>
          <a:srcRect b="0" l="0" r="0" t="0"/>
          <a:stretch/>
        </p:blipFill>
        <p:spPr>
          <a:xfrm>
            <a:off x="10263250" y="4567611"/>
            <a:ext cx="926525" cy="669150"/>
          </a:xfrm>
          <a:prstGeom prst="rect">
            <a:avLst/>
          </a:prstGeom>
          <a:noFill/>
          <a:ln>
            <a:noFill/>
          </a:ln>
        </p:spPr>
      </p:pic>
      <p:pic>
        <p:nvPicPr>
          <p:cNvPr id="346" name="Google Shape;346;p32"/>
          <p:cNvPicPr preferRelativeResize="0"/>
          <p:nvPr/>
        </p:nvPicPr>
        <p:blipFill rotWithShape="1">
          <a:blip r:embed="rId3">
            <a:alphaModFix/>
          </a:blip>
          <a:srcRect b="24709" l="0" r="0" t="0"/>
          <a:stretch/>
        </p:blipFill>
        <p:spPr>
          <a:xfrm>
            <a:off x="948025" y="1405863"/>
            <a:ext cx="9752576" cy="3002525"/>
          </a:xfrm>
          <a:prstGeom prst="rect">
            <a:avLst/>
          </a:prstGeom>
          <a:noFill/>
          <a:ln>
            <a:noFill/>
          </a:ln>
        </p:spPr>
      </p:pic>
      <p:pic>
        <p:nvPicPr>
          <p:cNvPr id="347" name="Google Shape;347;p32"/>
          <p:cNvPicPr preferRelativeResize="0"/>
          <p:nvPr/>
        </p:nvPicPr>
        <p:blipFill rotWithShape="1">
          <a:blip r:embed="rId5">
            <a:alphaModFix/>
          </a:blip>
          <a:srcRect b="0" l="0" r="0" t="0"/>
          <a:stretch/>
        </p:blipFill>
        <p:spPr>
          <a:xfrm>
            <a:off x="4224500" y="5395974"/>
            <a:ext cx="2199132" cy="676656"/>
          </a:xfrm>
          <a:prstGeom prst="rect">
            <a:avLst/>
          </a:prstGeom>
          <a:noFill/>
          <a:ln>
            <a:noFill/>
          </a:ln>
        </p:spPr>
      </p:pic>
      <p:pic>
        <p:nvPicPr>
          <p:cNvPr id="348" name="Google Shape;348;p32"/>
          <p:cNvPicPr preferRelativeResize="0"/>
          <p:nvPr/>
        </p:nvPicPr>
        <p:blipFill rotWithShape="1">
          <a:blip r:embed="rId6">
            <a:alphaModFix/>
          </a:blip>
          <a:srcRect b="0" l="0" r="0" t="0"/>
          <a:stretch/>
        </p:blipFill>
        <p:spPr>
          <a:xfrm>
            <a:off x="10319591" y="5236739"/>
            <a:ext cx="1019383" cy="1006112"/>
          </a:xfrm>
          <a:prstGeom prst="rect">
            <a:avLst/>
          </a:prstGeom>
          <a:noFill/>
          <a:ln>
            <a:noFill/>
          </a:ln>
        </p:spPr>
      </p:pic>
      <p:pic>
        <p:nvPicPr>
          <p:cNvPr id="349" name="Google Shape;349;p32"/>
          <p:cNvPicPr preferRelativeResize="0"/>
          <p:nvPr/>
        </p:nvPicPr>
        <p:blipFill rotWithShape="1">
          <a:blip r:embed="rId7">
            <a:alphaModFix/>
          </a:blip>
          <a:srcRect b="0" l="0" r="0" t="0"/>
          <a:stretch/>
        </p:blipFill>
        <p:spPr>
          <a:xfrm>
            <a:off x="6724724" y="5474953"/>
            <a:ext cx="1565511" cy="576788"/>
          </a:xfrm>
          <a:prstGeom prst="rect">
            <a:avLst/>
          </a:prstGeom>
          <a:noFill/>
          <a:ln>
            <a:noFill/>
          </a:ln>
        </p:spPr>
      </p:pic>
      <p:pic>
        <p:nvPicPr>
          <p:cNvPr id="350" name="Google Shape;350;p32"/>
          <p:cNvPicPr preferRelativeResize="0"/>
          <p:nvPr/>
        </p:nvPicPr>
        <p:blipFill rotWithShape="1">
          <a:blip r:embed="rId8">
            <a:alphaModFix/>
          </a:blip>
          <a:srcRect b="24834" l="0" r="0" t="25094"/>
          <a:stretch/>
        </p:blipFill>
        <p:spPr>
          <a:xfrm>
            <a:off x="720850" y="5474950"/>
            <a:ext cx="1466050" cy="724525"/>
          </a:xfrm>
          <a:prstGeom prst="rect">
            <a:avLst/>
          </a:prstGeom>
          <a:noFill/>
          <a:ln>
            <a:noFill/>
          </a:ln>
        </p:spPr>
      </p:pic>
      <p:pic>
        <p:nvPicPr>
          <p:cNvPr id="351" name="Google Shape;351;p32"/>
          <p:cNvPicPr preferRelativeResize="0"/>
          <p:nvPr/>
        </p:nvPicPr>
        <p:blipFill rotWithShape="1">
          <a:blip r:embed="rId9">
            <a:alphaModFix/>
          </a:blip>
          <a:srcRect b="0" l="0" r="0" t="0"/>
          <a:stretch/>
        </p:blipFill>
        <p:spPr>
          <a:xfrm>
            <a:off x="8426504" y="5398753"/>
            <a:ext cx="1821644" cy="722376"/>
          </a:xfrm>
          <a:prstGeom prst="rect">
            <a:avLst/>
          </a:prstGeom>
          <a:noFill/>
          <a:ln>
            <a:noFill/>
          </a:ln>
        </p:spPr>
      </p:pic>
      <p:pic>
        <p:nvPicPr>
          <p:cNvPr id="352" name="Google Shape;352;p32"/>
          <p:cNvPicPr preferRelativeResize="0"/>
          <p:nvPr/>
        </p:nvPicPr>
        <p:blipFill rotWithShape="1">
          <a:blip r:embed="rId10">
            <a:alphaModFix/>
          </a:blip>
          <a:srcRect b="0" l="0" r="0" t="0"/>
          <a:stretch/>
        </p:blipFill>
        <p:spPr>
          <a:xfrm>
            <a:off x="2299586" y="5571317"/>
            <a:ext cx="1776221" cy="384048"/>
          </a:xfrm>
          <a:prstGeom prst="rect">
            <a:avLst/>
          </a:prstGeom>
          <a:noFill/>
          <a:ln>
            <a:noFill/>
          </a:ln>
        </p:spPr>
      </p:pic>
      <p:pic>
        <p:nvPicPr>
          <p:cNvPr id="353" name="Google Shape;353;p32"/>
          <p:cNvPicPr preferRelativeResize="0"/>
          <p:nvPr/>
        </p:nvPicPr>
        <p:blipFill>
          <a:blip r:embed="rId11">
            <a:alphaModFix/>
          </a:blip>
          <a:stretch>
            <a:fillRect/>
          </a:stretch>
        </p:blipFill>
        <p:spPr>
          <a:xfrm>
            <a:off x="10409050" y="3295825"/>
            <a:ext cx="1251350" cy="110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3"/>
          <p:cNvSpPr txBox="1"/>
          <p:nvPr>
            <p:ph type="title"/>
          </p:nvPr>
        </p:nvSpPr>
        <p:spPr>
          <a:xfrm>
            <a:off x="108801" y="0"/>
            <a:ext cx="11564087" cy="83663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800"/>
              <a:buNone/>
            </a:pPr>
            <a:r>
              <a:rPr lang="en-US" sz="3600"/>
              <a:t>Thank you    Merci    </a:t>
            </a:r>
            <a:r>
              <a:rPr lang="en-US" sz="3200"/>
              <a:t>obrigada</a:t>
            </a:r>
            <a:endParaRPr sz="3200"/>
          </a:p>
        </p:txBody>
      </p:sp>
      <p:sp>
        <p:nvSpPr>
          <p:cNvPr id="359" name="Google Shape;359;p33"/>
          <p:cNvSpPr txBox="1"/>
          <p:nvPr/>
        </p:nvSpPr>
        <p:spPr>
          <a:xfrm>
            <a:off x="406486" y="5243900"/>
            <a:ext cx="4809249" cy="836639"/>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600"/>
              <a:buFont typeface="Arial"/>
              <a:buNone/>
            </a:pPr>
            <a:r>
              <a:t/>
            </a:r>
            <a:endParaRPr b="1" i="0" sz="1600" u="none" cap="none" strike="noStrike">
              <a:solidFill>
                <a:schemeClr val="lt1"/>
              </a:solidFill>
              <a:latin typeface="Arial"/>
              <a:ea typeface="Arial"/>
              <a:cs typeface="Arial"/>
              <a:sym typeface="Arial"/>
            </a:endParaRPr>
          </a:p>
        </p:txBody>
      </p:sp>
      <p:sp>
        <p:nvSpPr>
          <p:cNvPr id="360" name="Google Shape;360;p33"/>
          <p:cNvSpPr txBox="1"/>
          <p:nvPr/>
        </p:nvSpPr>
        <p:spPr>
          <a:xfrm rot="5400000">
            <a:off x="8801083" y="3526752"/>
            <a:ext cx="577215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Jërëjëf.  Kea leboga.  meda wo ase</a:t>
            </a:r>
            <a:endParaRPr b="0" i="0" sz="2400" u="none" cap="none" strike="noStrike">
              <a:solidFill>
                <a:schemeClr val="lt1"/>
              </a:solidFill>
              <a:latin typeface="Arial"/>
              <a:ea typeface="Arial"/>
              <a:cs typeface="Arial"/>
              <a:sym typeface="Arial"/>
            </a:endParaRPr>
          </a:p>
        </p:txBody>
      </p:sp>
      <p:sp>
        <p:nvSpPr>
          <p:cNvPr id="361" name="Google Shape;361;p33"/>
          <p:cNvSpPr txBox="1"/>
          <p:nvPr/>
        </p:nvSpPr>
        <p:spPr>
          <a:xfrm rot="5400000">
            <a:off x="2197183" y="3741094"/>
            <a:ext cx="577214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Asante.   E ṣeun.   Murakoze.</a:t>
            </a:r>
            <a:endParaRPr b="0" i="0" sz="1400" u="none" cap="none" strike="noStrike">
              <a:solidFill>
                <a:srgbClr val="000000"/>
              </a:solidFill>
              <a:latin typeface="Arial"/>
              <a:ea typeface="Arial"/>
              <a:cs typeface="Arial"/>
              <a:sym typeface="Arial"/>
            </a:endParaRPr>
          </a:p>
        </p:txBody>
      </p:sp>
      <p:sp>
        <p:nvSpPr>
          <p:cNvPr id="362" name="Google Shape;362;p33"/>
          <p:cNvSpPr txBox="1"/>
          <p:nvPr/>
        </p:nvSpPr>
        <p:spPr>
          <a:xfrm rot="5400000">
            <a:off x="2992524" y="3683929"/>
            <a:ext cx="540064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Amesegnalaw. Weebale.</a:t>
            </a:r>
            <a:endParaRPr b="0" i="0" sz="1400" u="none" cap="none" strike="noStrike">
              <a:solidFill>
                <a:srgbClr val="000000"/>
              </a:solidFill>
              <a:latin typeface="Arial"/>
              <a:ea typeface="Arial"/>
              <a:cs typeface="Arial"/>
              <a:sym typeface="Arial"/>
            </a:endParaRPr>
          </a:p>
        </p:txBody>
      </p:sp>
      <p:sp>
        <p:nvSpPr>
          <p:cNvPr id="363" name="Google Shape;363;p33"/>
          <p:cNvSpPr txBox="1"/>
          <p:nvPr/>
        </p:nvSpPr>
        <p:spPr>
          <a:xfrm>
            <a:off x="406486" y="3195489"/>
            <a:ext cx="4809300" cy="836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600"/>
              <a:buFont typeface="Arial"/>
              <a:buNone/>
            </a:pPr>
            <a:r>
              <a:rPr b="1" i="0" lang="en-US" sz="1800" u="none" cap="none" strike="noStrike">
                <a:solidFill>
                  <a:schemeClr val="lt1"/>
                </a:solidFill>
                <a:latin typeface="Arial"/>
                <a:ea typeface="Arial"/>
                <a:cs typeface="Arial"/>
                <a:sym typeface="Arial"/>
              </a:rPr>
              <a:t>Zviko Mudimu</a:t>
            </a:r>
            <a:endParaRPr b="1"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0" i="0" lang="en-US" sz="1800" u="none" cap="none" strike="noStrike">
                <a:solidFill>
                  <a:schemeClr val="lt1"/>
                </a:solidFill>
                <a:latin typeface="Arial"/>
                <a:ea typeface="Arial"/>
                <a:cs typeface="Arial"/>
                <a:sym typeface="Arial"/>
              </a:rPr>
              <a:t>Head of Operations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chemeClr val="lt1"/>
                </a:solidFill>
                <a:latin typeface="Arial"/>
                <a:ea typeface="Arial"/>
                <a:cs typeface="Arial"/>
                <a:sym typeface="Arial"/>
              </a:rPr>
              <a:t>Digital Earth Africa</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800" u="sng" cap="none" strike="noStrike">
                <a:solidFill>
                  <a:schemeClr val="lt1"/>
                </a:solidFill>
                <a:latin typeface="Arial"/>
                <a:ea typeface="Arial"/>
                <a:cs typeface="Arial"/>
                <a:sym typeface="Arial"/>
                <a:hlinkClick r:id="rId3">
                  <a:extLst>
                    <a:ext uri="{A12FA001-AC4F-418D-AE19-62706E023703}">
                      <ahyp:hlinkClr val="tx"/>
                    </a:ext>
                  </a:extLst>
                </a:hlinkClick>
              </a:rPr>
              <a:t>zviko.mudimu@digitalearthafrica.org</a:t>
            </a:r>
            <a:r>
              <a:rPr b="0" i="0" lang="en-US" sz="1800" u="none" cap="none" strike="noStrike">
                <a:solidFill>
                  <a:schemeClr val="lt1"/>
                </a:solidFill>
                <a:latin typeface="Arial"/>
                <a:ea typeface="Arial"/>
                <a:cs typeface="Arial"/>
                <a:sym typeface="Arial"/>
              </a:rPr>
              <a:t> </a:t>
            </a:r>
            <a:r>
              <a:rPr b="0" i="0" lang="en-US" sz="2400" u="none" cap="none" strike="noStrike">
                <a:solidFill>
                  <a:srgbClr val="5F6368"/>
                </a:solidFill>
                <a:latin typeface="Roboto"/>
                <a:ea typeface="Roboto"/>
                <a:cs typeface="Roboto"/>
                <a:sym typeface="Roboto"/>
              </a:rPr>
              <a:t>  </a:t>
            </a:r>
            <a:endParaRPr b="0"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A picture containing outdoor, hillside, lush&#10;&#10;Description automatically generated" id="99" name="Google Shape;99;p17"/>
          <p:cNvPicPr preferRelativeResize="0"/>
          <p:nvPr/>
        </p:nvPicPr>
        <p:blipFill rotWithShape="1">
          <a:blip r:embed="rId3">
            <a:alphaModFix/>
          </a:blip>
          <a:srcRect b="0" l="0" r="0" t="0"/>
          <a:stretch/>
        </p:blipFill>
        <p:spPr>
          <a:xfrm>
            <a:off x="-114303" y="-243303"/>
            <a:ext cx="12420605" cy="7344602"/>
          </a:xfrm>
          <a:prstGeom prst="rect">
            <a:avLst/>
          </a:prstGeom>
          <a:noFill/>
          <a:ln>
            <a:noFill/>
          </a:ln>
        </p:spPr>
      </p:pic>
      <p:pic>
        <p:nvPicPr>
          <p:cNvPr descr="A picture containing logo&#10;&#10;Description automatically generated" id="100" name="Google Shape;100;p17"/>
          <p:cNvPicPr preferRelativeResize="0"/>
          <p:nvPr/>
        </p:nvPicPr>
        <p:blipFill rotWithShape="1">
          <a:blip r:embed="rId4">
            <a:alphaModFix/>
          </a:blip>
          <a:srcRect b="0" l="0" r="60206" t="0"/>
          <a:stretch/>
        </p:blipFill>
        <p:spPr>
          <a:xfrm>
            <a:off x="10899282" y="5857905"/>
            <a:ext cx="908938" cy="918619"/>
          </a:xfrm>
          <a:prstGeom prst="rect">
            <a:avLst/>
          </a:prstGeom>
          <a:noFill/>
          <a:ln>
            <a:noFill/>
          </a:ln>
        </p:spPr>
      </p:pic>
      <p:sp>
        <p:nvSpPr>
          <p:cNvPr id="101" name="Google Shape;101;p17"/>
          <p:cNvSpPr txBox="1"/>
          <p:nvPr/>
        </p:nvSpPr>
        <p:spPr>
          <a:xfrm>
            <a:off x="-9323614" y="-1485900"/>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7"/>
          <p:cNvSpPr/>
          <p:nvPr/>
        </p:nvSpPr>
        <p:spPr>
          <a:xfrm>
            <a:off x="460965" y="2094390"/>
            <a:ext cx="4791501" cy="26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Our Vision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Powered by partnerships, Digital Earth Africa provides a public infrastructure and accessible analytics to unlock the value of Earth observations for government decision-makers.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We are responsive to the information needs, challenges and priorities of the African continent. </a:t>
            </a:r>
            <a:endParaRPr b="0"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DE Africa is building on existing capacity to enable the use of Earth observations to address key challenges across the continent.</a:t>
            </a:r>
            <a:endParaRPr b="0"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grpSp>
        <p:nvGrpSpPr>
          <p:cNvPr id="103" name="Google Shape;103;p17"/>
          <p:cNvGrpSpPr/>
          <p:nvPr/>
        </p:nvGrpSpPr>
        <p:grpSpPr>
          <a:xfrm>
            <a:off x="5449452" y="1379649"/>
            <a:ext cx="1849436" cy="1554395"/>
            <a:chOff x="168950" y="1635242"/>
            <a:chExt cx="3416922" cy="2394498"/>
          </a:xfrm>
        </p:grpSpPr>
        <p:sp>
          <p:nvSpPr>
            <p:cNvPr id="104" name="Google Shape;104;p17"/>
            <p:cNvSpPr/>
            <p:nvPr/>
          </p:nvSpPr>
          <p:spPr>
            <a:xfrm>
              <a:off x="168950" y="1635242"/>
              <a:ext cx="3416922" cy="553757"/>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rgbClr val="FFFFFF"/>
                  </a:solidFill>
                  <a:latin typeface="Arial"/>
                  <a:ea typeface="Arial"/>
                  <a:cs typeface="Arial"/>
                  <a:sym typeface="Arial"/>
                </a:rPr>
                <a:t>Agriculture and food security</a:t>
              </a:r>
              <a:endParaRPr b="0" i="0" sz="1200" u="none" cap="none" strike="noStrike">
                <a:solidFill>
                  <a:srgbClr val="FFFFFF"/>
                </a:solidFill>
                <a:latin typeface="Arial"/>
                <a:ea typeface="Arial"/>
                <a:cs typeface="Arial"/>
                <a:sym typeface="Arial"/>
              </a:endParaRPr>
            </a:p>
          </p:txBody>
        </p:sp>
        <p:pic>
          <p:nvPicPr>
            <p:cNvPr id="105" name="Google Shape;105;p17"/>
            <p:cNvPicPr preferRelativeResize="0"/>
            <p:nvPr/>
          </p:nvPicPr>
          <p:blipFill rotWithShape="1">
            <a:blip r:embed="rId5">
              <a:alphaModFix/>
            </a:blip>
            <a:srcRect b="0" l="0" r="0" t="0"/>
            <a:stretch/>
          </p:blipFill>
          <p:spPr>
            <a:xfrm>
              <a:off x="168950" y="2188999"/>
              <a:ext cx="3416922" cy="1840741"/>
            </a:xfrm>
            <a:prstGeom prst="rect">
              <a:avLst/>
            </a:prstGeom>
            <a:noFill/>
            <a:ln>
              <a:noFill/>
            </a:ln>
          </p:spPr>
        </p:pic>
      </p:grpSp>
      <p:grpSp>
        <p:nvGrpSpPr>
          <p:cNvPr id="106" name="Google Shape;106;p17"/>
          <p:cNvGrpSpPr/>
          <p:nvPr/>
        </p:nvGrpSpPr>
        <p:grpSpPr>
          <a:xfrm>
            <a:off x="7495874" y="1379649"/>
            <a:ext cx="1865603" cy="1562746"/>
            <a:chOff x="4421762" y="1640344"/>
            <a:chExt cx="3446792" cy="2407362"/>
          </a:xfrm>
        </p:grpSpPr>
        <p:sp>
          <p:nvSpPr>
            <p:cNvPr id="107" name="Google Shape;107;p17"/>
            <p:cNvSpPr/>
            <p:nvPr/>
          </p:nvSpPr>
          <p:spPr>
            <a:xfrm>
              <a:off x="4421762" y="1640344"/>
              <a:ext cx="3420000" cy="5760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rgbClr val="FFFFFF"/>
                  </a:solidFill>
                  <a:latin typeface="Arial"/>
                  <a:ea typeface="Arial"/>
                  <a:cs typeface="Arial"/>
                  <a:sym typeface="Arial"/>
                </a:rPr>
                <a:t>Water resources and flood risks</a:t>
              </a:r>
              <a:endParaRPr b="0" i="0" sz="1200" u="none" cap="none" strike="noStrike">
                <a:solidFill>
                  <a:srgbClr val="FFFFFF"/>
                </a:solidFill>
                <a:latin typeface="Arial"/>
                <a:ea typeface="Arial"/>
                <a:cs typeface="Arial"/>
                <a:sym typeface="Arial"/>
              </a:endParaRPr>
            </a:p>
          </p:txBody>
        </p:sp>
        <p:pic>
          <p:nvPicPr>
            <p:cNvPr id="108" name="Google Shape;108;p17"/>
            <p:cNvPicPr preferRelativeResize="0"/>
            <p:nvPr/>
          </p:nvPicPr>
          <p:blipFill rotWithShape="1">
            <a:blip r:embed="rId6">
              <a:alphaModFix/>
            </a:blip>
            <a:srcRect b="0" l="0" r="0" t="0"/>
            <a:stretch/>
          </p:blipFill>
          <p:spPr>
            <a:xfrm>
              <a:off x="4421762" y="2216344"/>
              <a:ext cx="3446792" cy="1831362"/>
            </a:xfrm>
            <a:prstGeom prst="rect">
              <a:avLst/>
            </a:prstGeom>
            <a:noFill/>
            <a:ln>
              <a:noFill/>
            </a:ln>
          </p:spPr>
        </p:pic>
      </p:grpSp>
      <p:grpSp>
        <p:nvGrpSpPr>
          <p:cNvPr id="109" name="Google Shape;109;p17"/>
          <p:cNvGrpSpPr/>
          <p:nvPr/>
        </p:nvGrpSpPr>
        <p:grpSpPr>
          <a:xfrm>
            <a:off x="6910300" y="3715320"/>
            <a:ext cx="1435983" cy="1573954"/>
            <a:chOff x="2854617" y="4231758"/>
            <a:chExt cx="2653048" cy="2424628"/>
          </a:xfrm>
        </p:grpSpPr>
        <p:sp>
          <p:nvSpPr>
            <p:cNvPr id="110" name="Google Shape;110;p17"/>
            <p:cNvSpPr/>
            <p:nvPr/>
          </p:nvSpPr>
          <p:spPr>
            <a:xfrm>
              <a:off x="2854617" y="6294473"/>
              <a:ext cx="2653048" cy="361913"/>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rgbClr val="FFFFFF"/>
                  </a:solidFill>
                  <a:latin typeface="Arial"/>
                  <a:ea typeface="Arial"/>
                  <a:cs typeface="Arial"/>
                  <a:sym typeface="Arial"/>
                </a:rPr>
                <a:t>Urbanisation</a:t>
              </a:r>
              <a:endParaRPr b="0" i="0" sz="1200" u="none" cap="none" strike="noStrike">
                <a:solidFill>
                  <a:srgbClr val="FFFFFF"/>
                </a:solidFill>
                <a:latin typeface="Arial"/>
                <a:ea typeface="Arial"/>
                <a:cs typeface="Arial"/>
                <a:sym typeface="Arial"/>
              </a:endParaRPr>
            </a:p>
          </p:txBody>
        </p:sp>
        <p:pic>
          <p:nvPicPr>
            <p:cNvPr id="111" name="Google Shape;111;p17"/>
            <p:cNvPicPr preferRelativeResize="0"/>
            <p:nvPr/>
          </p:nvPicPr>
          <p:blipFill rotWithShape="1">
            <a:blip r:embed="rId7">
              <a:alphaModFix/>
            </a:blip>
            <a:srcRect b="0" l="0" r="0" t="0"/>
            <a:stretch/>
          </p:blipFill>
          <p:spPr>
            <a:xfrm>
              <a:off x="2854617" y="4231758"/>
              <a:ext cx="2653047" cy="2062715"/>
            </a:xfrm>
            <a:prstGeom prst="rect">
              <a:avLst/>
            </a:prstGeom>
            <a:noFill/>
            <a:ln>
              <a:noFill/>
            </a:ln>
          </p:spPr>
        </p:pic>
      </p:grpSp>
      <p:grpSp>
        <p:nvGrpSpPr>
          <p:cNvPr id="112" name="Google Shape;112;p17"/>
          <p:cNvGrpSpPr/>
          <p:nvPr/>
        </p:nvGrpSpPr>
        <p:grpSpPr>
          <a:xfrm>
            <a:off x="8907799" y="3730774"/>
            <a:ext cx="1493401" cy="1482786"/>
            <a:chOff x="6693213" y="4352758"/>
            <a:chExt cx="2759131" cy="2284187"/>
          </a:xfrm>
        </p:grpSpPr>
        <p:sp>
          <p:nvSpPr>
            <p:cNvPr id="113" name="Google Shape;113;p17"/>
            <p:cNvSpPr/>
            <p:nvPr/>
          </p:nvSpPr>
          <p:spPr>
            <a:xfrm>
              <a:off x="6693213" y="6294472"/>
              <a:ext cx="2759131" cy="342473"/>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rgbClr val="FFFFFF"/>
                  </a:solidFill>
                  <a:latin typeface="Arial"/>
                  <a:ea typeface="Arial"/>
                  <a:cs typeface="Arial"/>
                  <a:sym typeface="Arial"/>
                </a:rPr>
                <a:t>Coastal erosion</a:t>
              </a:r>
              <a:endParaRPr b="0" i="0" sz="1200" u="none" cap="none" strike="noStrike">
                <a:solidFill>
                  <a:srgbClr val="FFFFFF"/>
                </a:solidFill>
                <a:latin typeface="Arial"/>
                <a:ea typeface="Arial"/>
                <a:cs typeface="Arial"/>
                <a:sym typeface="Arial"/>
              </a:endParaRPr>
            </a:p>
          </p:txBody>
        </p:sp>
        <p:pic>
          <p:nvPicPr>
            <p:cNvPr id="114" name="Google Shape;114;p17"/>
            <p:cNvPicPr preferRelativeResize="0"/>
            <p:nvPr/>
          </p:nvPicPr>
          <p:blipFill rotWithShape="1">
            <a:blip r:embed="rId8">
              <a:alphaModFix/>
            </a:blip>
            <a:srcRect b="0" l="0" r="0" t="0"/>
            <a:stretch/>
          </p:blipFill>
          <p:spPr>
            <a:xfrm>
              <a:off x="6693213" y="4352758"/>
              <a:ext cx="2759131" cy="1936905"/>
            </a:xfrm>
            <a:prstGeom prst="rect">
              <a:avLst/>
            </a:prstGeom>
            <a:noFill/>
            <a:ln>
              <a:noFill/>
            </a:ln>
          </p:spPr>
        </p:pic>
      </p:grpSp>
      <p:grpSp>
        <p:nvGrpSpPr>
          <p:cNvPr id="115" name="Google Shape;115;p17"/>
          <p:cNvGrpSpPr/>
          <p:nvPr/>
        </p:nvGrpSpPr>
        <p:grpSpPr>
          <a:xfrm>
            <a:off x="9912804" y="1379649"/>
            <a:ext cx="1842171" cy="1523256"/>
            <a:chOff x="8644924" y="1635242"/>
            <a:chExt cx="3403500" cy="2346530"/>
          </a:xfrm>
        </p:grpSpPr>
        <p:sp>
          <p:nvSpPr>
            <p:cNvPr id="116" name="Google Shape;116;p17"/>
            <p:cNvSpPr/>
            <p:nvPr/>
          </p:nvSpPr>
          <p:spPr>
            <a:xfrm>
              <a:off x="8644924" y="1635242"/>
              <a:ext cx="3403500" cy="553757"/>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rgbClr val="FFFFFF"/>
                  </a:solidFill>
                  <a:latin typeface="Arial"/>
                  <a:ea typeface="Arial"/>
                  <a:cs typeface="Arial"/>
                  <a:sym typeface="Arial"/>
                </a:rPr>
                <a:t>Land cover change</a:t>
              </a:r>
              <a:endParaRPr b="0" i="0" sz="1200" u="none" cap="none" strike="noStrike">
                <a:solidFill>
                  <a:srgbClr val="FFFFFF"/>
                </a:solidFill>
                <a:latin typeface="Arial"/>
                <a:ea typeface="Arial"/>
                <a:cs typeface="Arial"/>
                <a:sym typeface="Arial"/>
              </a:endParaRPr>
            </a:p>
          </p:txBody>
        </p:sp>
        <p:pic>
          <p:nvPicPr>
            <p:cNvPr id="117" name="Google Shape;117;p17"/>
            <p:cNvPicPr preferRelativeResize="0"/>
            <p:nvPr/>
          </p:nvPicPr>
          <p:blipFill rotWithShape="1">
            <a:blip r:embed="rId9">
              <a:alphaModFix/>
            </a:blip>
            <a:srcRect b="0" l="0" r="0" t="0"/>
            <a:stretch/>
          </p:blipFill>
          <p:spPr>
            <a:xfrm>
              <a:off x="8644924" y="2198626"/>
              <a:ext cx="3403500" cy="178314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8"/>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24" name="Google Shape;124;p18"/>
          <p:cNvPicPr preferRelativeResize="0"/>
          <p:nvPr/>
        </p:nvPicPr>
        <p:blipFill rotWithShape="1">
          <a:blip r:embed="rId3">
            <a:alphaModFix/>
          </a:blip>
          <a:srcRect b="59854" l="640" r="3746" t="1323"/>
          <a:stretch/>
        </p:blipFill>
        <p:spPr>
          <a:xfrm>
            <a:off x="-55725" y="-30700"/>
            <a:ext cx="12303451" cy="6991049"/>
          </a:xfrm>
          <a:prstGeom prst="rect">
            <a:avLst/>
          </a:prstGeom>
          <a:noFill/>
          <a:ln>
            <a:noFill/>
          </a:ln>
        </p:spPr>
      </p:pic>
      <p:sp>
        <p:nvSpPr>
          <p:cNvPr id="125" name="Google Shape;125;p18"/>
          <p:cNvSpPr txBox="1"/>
          <p:nvPr/>
        </p:nvSpPr>
        <p:spPr>
          <a:xfrm>
            <a:off x="-55725" y="6562550"/>
            <a:ext cx="10591500" cy="53319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100"/>
              <a:buFont typeface="Arial"/>
              <a:buNone/>
            </a:pPr>
            <a:r>
              <a:rPr b="1" i="0" lang="en-US" sz="1100" u="none" cap="none" strike="noStrike">
                <a:solidFill>
                  <a:srgbClr val="FFFFFF"/>
                </a:solidFill>
                <a:latin typeface="Arial"/>
                <a:ea typeface="Arial"/>
                <a:cs typeface="Arial"/>
                <a:sym typeface="Arial"/>
              </a:rPr>
              <a:t>Bazaruto Archipelago: Credit: Contains modified Copernicus Sentinel data 2020, processed by Digital Earth Africa.</a:t>
            </a:r>
            <a:endParaRPr b="1" i="0" sz="1100" u="none" cap="none" strike="noStrike">
              <a:solidFill>
                <a:srgbClr val="FFFFFF"/>
              </a:solidFill>
              <a:latin typeface="Arial"/>
              <a:ea typeface="Arial"/>
              <a:cs typeface="Arial"/>
              <a:sym typeface="Arial"/>
            </a:endParaRPr>
          </a:p>
        </p:txBody>
      </p:sp>
      <p:pic>
        <p:nvPicPr>
          <p:cNvPr id="126" name="Google Shape;126;p18"/>
          <p:cNvPicPr preferRelativeResize="0"/>
          <p:nvPr/>
        </p:nvPicPr>
        <p:blipFill rotWithShape="1">
          <a:blip r:embed="rId4">
            <a:alphaModFix/>
          </a:blip>
          <a:srcRect b="0" l="0" r="0" t="0"/>
          <a:stretch/>
        </p:blipFill>
        <p:spPr>
          <a:xfrm>
            <a:off x="2190103" y="400158"/>
            <a:ext cx="3600472" cy="2781317"/>
          </a:xfrm>
          <a:prstGeom prst="rect">
            <a:avLst/>
          </a:prstGeom>
          <a:noFill/>
          <a:ln cap="flat" cmpd="sng" w="19050">
            <a:solidFill>
              <a:srgbClr val="FFFFFF"/>
            </a:solidFill>
            <a:prstDash val="solid"/>
            <a:round/>
            <a:headEnd len="sm" w="sm" type="none"/>
            <a:tailEnd len="sm" w="sm" type="none"/>
          </a:ln>
        </p:spPr>
      </p:pic>
      <p:pic>
        <p:nvPicPr>
          <p:cNvPr id="127" name="Google Shape;127;p18"/>
          <p:cNvPicPr preferRelativeResize="0"/>
          <p:nvPr/>
        </p:nvPicPr>
        <p:blipFill rotWithShape="1">
          <a:blip r:embed="rId5">
            <a:alphaModFix/>
          </a:blip>
          <a:srcRect b="0" l="0" r="0" t="0"/>
          <a:stretch/>
        </p:blipFill>
        <p:spPr>
          <a:xfrm>
            <a:off x="6644825" y="399235"/>
            <a:ext cx="3600475" cy="2760040"/>
          </a:xfrm>
          <a:prstGeom prst="rect">
            <a:avLst/>
          </a:prstGeom>
          <a:noFill/>
          <a:ln cap="flat" cmpd="sng" w="19050">
            <a:solidFill>
              <a:srgbClr val="FFFFFF"/>
            </a:solidFill>
            <a:prstDash val="solid"/>
            <a:round/>
            <a:headEnd len="sm" w="sm" type="none"/>
            <a:tailEnd len="sm" w="sm" type="none"/>
          </a:ln>
        </p:spPr>
      </p:pic>
      <p:pic>
        <p:nvPicPr>
          <p:cNvPr id="128" name="Google Shape;128;p18"/>
          <p:cNvPicPr preferRelativeResize="0"/>
          <p:nvPr/>
        </p:nvPicPr>
        <p:blipFill rotWithShape="1">
          <a:blip r:embed="rId6">
            <a:alphaModFix/>
          </a:blip>
          <a:srcRect b="0" l="0" r="0" t="0"/>
          <a:stretch/>
        </p:blipFill>
        <p:spPr>
          <a:xfrm>
            <a:off x="2189863" y="3428813"/>
            <a:ext cx="3600450" cy="3057525"/>
          </a:xfrm>
          <a:prstGeom prst="rect">
            <a:avLst/>
          </a:prstGeom>
          <a:noFill/>
          <a:ln cap="flat" cmpd="sng" w="19050">
            <a:solidFill>
              <a:srgbClr val="FFFFFF"/>
            </a:solidFill>
            <a:prstDash val="solid"/>
            <a:round/>
            <a:headEnd len="sm" w="sm" type="none"/>
            <a:tailEnd len="sm" w="sm" type="none"/>
          </a:ln>
        </p:spPr>
      </p:pic>
      <p:pic>
        <p:nvPicPr>
          <p:cNvPr id="129" name="Google Shape;129;p18"/>
          <p:cNvPicPr preferRelativeResize="0"/>
          <p:nvPr/>
        </p:nvPicPr>
        <p:blipFill rotWithShape="1">
          <a:blip r:embed="rId7">
            <a:alphaModFix/>
          </a:blip>
          <a:srcRect b="0" l="0" r="0" t="0"/>
          <a:stretch/>
        </p:blipFill>
        <p:spPr>
          <a:xfrm>
            <a:off x="6644813" y="3438338"/>
            <a:ext cx="3571875" cy="3038475"/>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p:nvPr/>
        </p:nvSpPr>
        <p:spPr>
          <a:xfrm>
            <a:off x="990600" y="1543000"/>
            <a:ext cx="3064800" cy="4370700"/>
          </a:xfrm>
          <a:prstGeom prst="rect">
            <a:avLst/>
          </a:prstGeom>
          <a:solidFill>
            <a:schemeClr val="lt1"/>
          </a:solidFill>
          <a:ln cap="flat" cmpd="sng" w="22225">
            <a:solidFill>
              <a:schemeClr val="lt2"/>
            </a:solidFill>
            <a:prstDash val="dash"/>
            <a:round/>
            <a:headEnd len="sm" w="sm" type="none"/>
            <a:tailEnd len="sm" w="sm" type="none"/>
          </a:ln>
          <a:effectLst>
            <a:outerShdw blurRad="203200" sx="99000" rotWithShape="0" algn="tr" dir="6540000" dist="177800" sy="99000">
              <a:srgbClr val="000000">
                <a:alpha val="2039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6" name="Google Shape;136;p19"/>
          <p:cNvSpPr/>
          <p:nvPr/>
        </p:nvSpPr>
        <p:spPr>
          <a:xfrm>
            <a:off x="5082275" y="1543100"/>
            <a:ext cx="1472100" cy="4370700"/>
          </a:xfrm>
          <a:prstGeom prst="rect">
            <a:avLst/>
          </a:prstGeom>
          <a:solidFill>
            <a:schemeClr val="lt1"/>
          </a:solidFill>
          <a:ln cap="flat" cmpd="sng" w="22225">
            <a:solidFill>
              <a:schemeClr val="lt2"/>
            </a:solidFill>
            <a:prstDash val="dash"/>
            <a:round/>
            <a:headEnd len="sm" w="sm" type="none"/>
            <a:tailEnd len="sm" w="sm" type="none"/>
          </a:ln>
          <a:effectLst>
            <a:outerShdw blurRad="203200" sx="99000" rotWithShape="0" algn="tr" dir="6540000" dist="177800" sy="99000">
              <a:srgbClr val="000000">
                <a:alpha val="2039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7" name="Google Shape;137;p19"/>
          <p:cNvSpPr/>
          <p:nvPr/>
        </p:nvSpPr>
        <p:spPr>
          <a:xfrm>
            <a:off x="7488967" y="1543104"/>
            <a:ext cx="4082400" cy="4370700"/>
          </a:xfrm>
          <a:prstGeom prst="rect">
            <a:avLst/>
          </a:prstGeom>
          <a:solidFill>
            <a:schemeClr val="lt1"/>
          </a:solidFill>
          <a:ln cap="flat" cmpd="sng" w="22225">
            <a:solidFill>
              <a:schemeClr val="lt2"/>
            </a:solidFill>
            <a:prstDash val="dash"/>
            <a:round/>
            <a:headEnd len="sm" w="sm" type="none"/>
            <a:tailEnd len="sm" w="sm" type="none"/>
          </a:ln>
          <a:effectLst>
            <a:outerShdw blurRad="203200" sx="99000" rotWithShape="0" algn="tr" dir="6540000" dist="177800" sy="99000">
              <a:srgbClr val="000000">
                <a:alpha val="2039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38" name="Google Shape;138;p19"/>
          <p:cNvSpPr txBox="1"/>
          <p:nvPr>
            <p:ph idx="12" type="sldNum"/>
          </p:nvPr>
        </p:nvSpPr>
        <p:spPr>
          <a:xfrm>
            <a:off x="10878252" y="54470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9" name="Google Shape;139;p19"/>
          <p:cNvPicPr preferRelativeResize="0"/>
          <p:nvPr/>
        </p:nvPicPr>
        <p:blipFill rotWithShape="1">
          <a:blip r:embed="rId3">
            <a:alphaModFix/>
          </a:blip>
          <a:srcRect b="0" l="0" r="0" t="0"/>
          <a:stretch/>
        </p:blipFill>
        <p:spPr>
          <a:xfrm>
            <a:off x="1249400" y="2266435"/>
            <a:ext cx="2575974" cy="2879925"/>
          </a:xfrm>
          <a:prstGeom prst="rect">
            <a:avLst/>
          </a:prstGeom>
          <a:noFill/>
          <a:ln>
            <a:noFill/>
          </a:ln>
        </p:spPr>
      </p:pic>
      <p:pic>
        <p:nvPicPr>
          <p:cNvPr descr="A picture containing logo&#10;&#10;Description automatically generated" id="140" name="Google Shape;140;p19"/>
          <p:cNvPicPr preferRelativeResize="0"/>
          <p:nvPr/>
        </p:nvPicPr>
        <p:blipFill rotWithShape="1">
          <a:blip r:embed="rId4">
            <a:alphaModFix/>
          </a:blip>
          <a:srcRect b="0" l="0" r="0" t="0"/>
          <a:stretch/>
        </p:blipFill>
        <p:spPr>
          <a:xfrm>
            <a:off x="5115268" y="4110189"/>
            <a:ext cx="1421896" cy="815400"/>
          </a:xfrm>
          <a:prstGeom prst="rect">
            <a:avLst/>
          </a:prstGeom>
          <a:noFill/>
          <a:ln>
            <a:noFill/>
          </a:ln>
        </p:spPr>
      </p:pic>
      <p:pic>
        <p:nvPicPr>
          <p:cNvPr id="141" name="Google Shape;141;p19"/>
          <p:cNvPicPr preferRelativeResize="0"/>
          <p:nvPr/>
        </p:nvPicPr>
        <p:blipFill rotWithShape="1">
          <a:blip r:embed="rId5">
            <a:alphaModFix/>
          </a:blip>
          <a:srcRect b="0" l="0" r="0" t="0"/>
          <a:stretch/>
        </p:blipFill>
        <p:spPr>
          <a:xfrm>
            <a:off x="3338634" y="1595473"/>
            <a:ext cx="975700" cy="975700"/>
          </a:xfrm>
          <a:prstGeom prst="rect">
            <a:avLst/>
          </a:prstGeom>
          <a:noFill/>
          <a:ln>
            <a:noFill/>
          </a:ln>
        </p:spPr>
      </p:pic>
      <p:sp>
        <p:nvSpPr>
          <p:cNvPr id="142" name="Google Shape;142;p19"/>
          <p:cNvSpPr/>
          <p:nvPr/>
        </p:nvSpPr>
        <p:spPr>
          <a:xfrm>
            <a:off x="4433087" y="3225799"/>
            <a:ext cx="363600" cy="301200"/>
          </a:xfrm>
          <a:prstGeom prst="rightArrow">
            <a:avLst>
              <a:gd fmla="val 43103"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43" name="Google Shape;143;p19"/>
          <p:cNvSpPr/>
          <p:nvPr/>
        </p:nvSpPr>
        <p:spPr>
          <a:xfrm>
            <a:off x="6839788" y="3225799"/>
            <a:ext cx="363600" cy="301200"/>
          </a:xfrm>
          <a:prstGeom prst="rightArrow">
            <a:avLst>
              <a:gd fmla="val 43103"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pic>
        <p:nvPicPr>
          <p:cNvPr id="144" name="Google Shape;144;p19"/>
          <p:cNvPicPr preferRelativeResize="0"/>
          <p:nvPr/>
        </p:nvPicPr>
        <p:blipFill rotWithShape="1">
          <a:blip r:embed="rId6">
            <a:alphaModFix/>
          </a:blip>
          <a:srcRect b="0" l="0" r="0" t="0"/>
          <a:stretch/>
        </p:blipFill>
        <p:spPr>
          <a:xfrm>
            <a:off x="5500254" y="2222937"/>
            <a:ext cx="672703" cy="815401"/>
          </a:xfrm>
          <a:prstGeom prst="rect">
            <a:avLst/>
          </a:prstGeom>
          <a:noFill/>
          <a:ln>
            <a:noFill/>
          </a:ln>
        </p:spPr>
      </p:pic>
      <p:sp>
        <p:nvSpPr>
          <p:cNvPr id="145" name="Google Shape;145;p19"/>
          <p:cNvSpPr txBox="1"/>
          <p:nvPr/>
        </p:nvSpPr>
        <p:spPr>
          <a:xfrm>
            <a:off x="5051207" y="3201020"/>
            <a:ext cx="15708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POWERED BY:</a:t>
            </a:r>
            <a:endParaRPr b="0" i="0" sz="1500" u="none" cap="none" strike="noStrike">
              <a:solidFill>
                <a:srgbClr val="000000"/>
              </a:solidFill>
              <a:latin typeface="Arial"/>
              <a:ea typeface="Arial"/>
              <a:cs typeface="Arial"/>
              <a:sym typeface="Arial"/>
            </a:endParaRPr>
          </a:p>
        </p:txBody>
      </p:sp>
      <p:grpSp>
        <p:nvGrpSpPr>
          <p:cNvPr id="146" name="Google Shape;146;p19"/>
          <p:cNvGrpSpPr/>
          <p:nvPr/>
        </p:nvGrpSpPr>
        <p:grpSpPr>
          <a:xfrm>
            <a:off x="7736917" y="1762051"/>
            <a:ext cx="3617416" cy="1779149"/>
            <a:chOff x="8046603" y="2396485"/>
            <a:chExt cx="4767914" cy="2344997"/>
          </a:xfrm>
        </p:grpSpPr>
        <p:pic>
          <p:nvPicPr>
            <p:cNvPr id="147" name="Google Shape;147;p19"/>
            <p:cNvPicPr preferRelativeResize="0"/>
            <p:nvPr/>
          </p:nvPicPr>
          <p:blipFill rotWithShape="1">
            <a:blip r:embed="rId7">
              <a:alphaModFix/>
            </a:blip>
            <a:srcRect b="0" l="0" r="0" t="0"/>
            <a:stretch/>
          </p:blipFill>
          <p:spPr>
            <a:xfrm>
              <a:off x="8046603" y="2396485"/>
              <a:ext cx="1083170" cy="1083170"/>
            </a:xfrm>
            <a:prstGeom prst="rect">
              <a:avLst/>
            </a:prstGeom>
            <a:noFill/>
            <a:ln>
              <a:noFill/>
            </a:ln>
          </p:spPr>
        </p:pic>
        <p:pic>
          <p:nvPicPr>
            <p:cNvPr id="148" name="Google Shape;148;p19"/>
            <p:cNvPicPr preferRelativeResize="0"/>
            <p:nvPr/>
          </p:nvPicPr>
          <p:blipFill rotWithShape="1">
            <a:blip r:embed="rId8">
              <a:alphaModFix/>
            </a:blip>
            <a:srcRect b="0" l="0" r="0" t="0"/>
            <a:stretch/>
          </p:blipFill>
          <p:spPr>
            <a:xfrm>
              <a:off x="9265169" y="2396485"/>
              <a:ext cx="1083170" cy="1083170"/>
            </a:xfrm>
            <a:prstGeom prst="rect">
              <a:avLst/>
            </a:prstGeom>
            <a:noFill/>
            <a:ln>
              <a:noFill/>
            </a:ln>
          </p:spPr>
        </p:pic>
        <p:pic>
          <p:nvPicPr>
            <p:cNvPr id="149" name="Google Shape;149;p19"/>
            <p:cNvPicPr preferRelativeResize="0"/>
            <p:nvPr/>
          </p:nvPicPr>
          <p:blipFill rotWithShape="1">
            <a:blip r:embed="rId9">
              <a:alphaModFix/>
            </a:blip>
            <a:srcRect b="0" l="0" r="0" t="0"/>
            <a:stretch/>
          </p:blipFill>
          <p:spPr>
            <a:xfrm>
              <a:off x="10498258" y="2396485"/>
              <a:ext cx="1083170" cy="1083170"/>
            </a:xfrm>
            <a:prstGeom prst="rect">
              <a:avLst/>
            </a:prstGeom>
            <a:noFill/>
            <a:ln>
              <a:noFill/>
            </a:ln>
          </p:spPr>
        </p:pic>
        <p:pic>
          <p:nvPicPr>
            <p:cNvPr id="150" name="Google Shape;150;p19"/>
            <p:cNvPicPr preferRelativeResize="0"/>
            <p:nvPr/>
          </p:nvPicPr>
          <p:blipFill rotWithShape="1">
            <a:blip r:embed="rId10">
              <a:alphaModFix/>
            </a:blip>
            <a:srcRect b="0" l="0" r="0" t="0"/>
            <a:stretch/>
          </p:blipFill>
          <p:spPr>
            <a:xfrm>
              <a:off x="11731347" y="2396485"/>
              <a:ext cx="1083170" cy="1083170"/>
            </a:xfrm>
            <a:prstGeom prst="rect">
              <a:avLst/>
            </a:prstGeom>
            <a:noFill/>
            <a:ln>
              <a:noFill/>
            </a:ln>
          </p:spPr>
        </p:pic>
        <p:pic>
          <p:nvPicPr>
            <p:cNvPr id="151" name="Google Shape;151;p19"/>
            <p:cNvPicPr preferRelativeResize="0"/>
            <p:nvPr/>
          </p:nvPicPr>
          <p:blipFill rotWithShape="1">
            <a:blip r:embed="rId11">
              <a:alphaModFix/>
            </a:blip>
            <a:srcRect b="0" l="0" r="84412" t="69651"/>
            <a:stretch/>
          </p:blipFill>
          <p:spPr>
            <a:xfrm>
              <a:off x="8588076" y="3640520"/>
              <a:ext cx="1114228" cy="1100962"/>
            </a:xfrm>
            <a:prstGeom prst="rect">
              <a:avLst/>
            </a:prstGeom>
            <a:noFill/>
            <a:ln>
              <a:noFill/>
            </a:ln>
          </p:spPr>
        </p:pic>
        <p:pic>
          <p:nvPicPr>
            <p:cNvPr id="152" name="Google Shape;152;p19"/>
            <p:cNvPicPr preferRelativeResize="0"/>
            <p:nvPr/>
          </p:nvPicPr>
          <p:blipFill rotWithShape="1">
            <a:blip r:embed="rId12">
              <a:alphaModFix/>
            </a:blip>
            <a:srcRect b="0" l="0" r="0" t="0"/>
            <a:stretch/>
          </p:blipFill>
          <p:spPr>
            <a:xfrm>
              <a:off x="9831498" y="3649416"/>
              <a:ext cx="1083170" cy="1083170"/>
            </a:xfrm>
            <a:prstGeom prst="rect">
              <a:avLst/>
            </a:prstGeom>
            <a:noFill/>
            <a:ln>
              <a:noFill/>
            </a:ln>
          </p:spPr>
        </p:pic>
        <p:pic>
          <p:nvPicPr>
            <p:cNvPr id="153" name="Google Shape;153;p19"/>
            <p:cNvPicPr preferRelativeResize="0"/>
            <p:nvPr/>
          </p:nvPicPr>
          <p:blipFill rotWithShape="1">
            <a:blip r:embed="rId13">
              <a:alphaModFix/>
            </a:blip>
            <a:srcRect b="0" l="0" r="0" t="0"/>
            <a:stretch/>
          </p:blipFill>
          <p:spPr>
            <a:xfrm>
              <a:off x="11064580" y="3649416"/>
              <a:ext cx="1083170" cy="1083170"/>
            </a:xfrm>
            <a:prstGeom prst="rect">
              <a:avLst/>
            </a:prstGeom>
            <a:noFill/>
            <a:ln>
              <a:noFill/>
            </a:ln>
          </p:spPr>
        </p:pic>
      </p:grpSp>
      <p:sp>
        <p:nvSpPr>
          <p:cNvPr id="154" name="Google Shape;154;p19"/>
          <p:cNvSpPr/>
          <p:nvPr/>
        </p:nvSpPr>
        <p:spPr>
          <a:xfrm rot="5400000">
            <a:off x="5654875" y="3675573"/>
            <a:ext cx="363600" cy="301200"/>
          </a:xfrm>
          <a:prstGeom prst="rightArrow">
            <a:avLst>
              <a:gd fmla="val 43103" name="adj1"/>
              <a:gd fmla="val 50000" name="adj2"/>
            </a:avLst>
          </a:prstGeom>
          <a:solidFill>
            <a:srgbClr val="AEB2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pic>
        <p:nvPicPr>
          <p:cNvPr id="155" name="Google Shape;155;p19"/>
          <p:cNvPicPr preferRelativeResize="0"/>
          <p:nvPr/>
        </p:nvPicPr>
        <p:blipFill rotWithShape="1">
          <a:blip r:embed="rId14">
            <a:alphaModFix/>
          </a:blip>
          <a:srcRect b="0" l="0" r="0" t="0"/>
          <a:stretch/>
        </p:blipFill>
        <p:spPr>
          <a:xfrm>
            <a:off x="8188667" y="3903065"/>
            <a:ext cx="2683000" cy="1693634"/>
          </a:xfrm>
          <a:prstGeom prst="rect">
            <a:avLst/>
          </a:prstGeom>
          <a:noFill/>
          <a:ln>
            <a:noFill/>
          </a:ln>
          <a:effectLst>
            <a:outerShdw blurRad="203200" sx="99000" rotWithShape="0" algn="tr" dir="6540000" dist="177800" sy="99000">
              <a:srgbClr val="000000">
                <a:alpha val="20392"/>
              </a:srgbClr>
            </a:outerShdw>
          </a:effectLst>
        </p:spPr>
      </p:pic>
      <p:sp>
        <p:nvSpPr>
          <p:cNvPr id="156" name="Google Shape;156;p19"/>
          <p:cNvSpPr txBox="1"/>
          <p:nvPr>
            <p:ph type="title"/>
          </p:nvPr>
        </p:nvSpPr>
        <p:spPr>
          <a:xfrm>
            <a:off x="946800" y="234267"/>
            <a:ext cx="10298400" cy="815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4400"/>
              <a:buNone/>
            </a:pPr>
            <a:r>
              <a:rPr lang="en-US" sz="3600"/>
              <a:t>Data, decisions, development</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idx="12" type="sldNum"/>
          </p:nvPr>
        </p:nvSpPr>
        <p:spPr>
          <a:xfrm>
            <a:off x="10878252" y="6158237"/>
            <a:ext cx="475548"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sp>
        <p:nvSpPr>
          <p:cNvPr id="162" name="Google Shape;162;p20"/>
          <p:cNvSpPr txBox="1"/>
          <p:nvPr>
            <p:ph type="title"/>
          </p:nvPr>
        </p:nvSpPr>
        <p:spPr>
          <a:xfrm>
            <a:off x="838200" y="889025"/>
            <a:ext cx="10298400" cy="815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2"/>
              </a:buClr>
              <a:buSzPts val="4400"/>
              <a:buFont typeface="Arial"/>
              <a:buNone/>
            </a:pPr>
            <a:r>
              <a:t/>
            </a:r>
            <a:endParaRPr/>
          </a:p>
        </p:txBody>
      </p:sp>
      <p:sp>
        <p:nvSpPr>
          <p:cNvPr id="163" name="Google Shape;163;p20"/>
          <p:cNvSpPr txBox="1"/>
          <p:nvPr>
            <p:ph idx="1" type="subTitle"/>
          </p:nvPr>
        </p:nvSpPr>
        <p:spPr>
          <a:xfrm>
            <a:off x="838200" y="2006400"/>
            <a:ext cx="10298400" cy="476400"/>
          </a:xfrm>
          <a:prstGeom prst="rect">
            <a:avLst/>
          </a:prstGeom>
          <a:noFill/>
          <a:ln>
            <a:noFill/>
          </a:ln>
        </p:spPr>
        <p:txBody>
          <a:bodyPr anchorCtr="0" anchor="t" bIns="45700" lIns="91425" spcFirstLastPara="1" rIns="91425" wrap="square" tIns="45700">
            <a:noAutofit/>
          </a:bodyPr>
          <a:lstStyle/>
          <a:p>
            <a:pPr indent="-228600" lvl="0" marL="457200" rtl="0" algn="l">
              <a:lnSpc>
                <a:spcPct val="120000"/>
              </a:lnSpc>
              <a:spcBef>
                <a:spcPts val="1000"/>
              </a:spcBef>
              <a:spcAft>
                <a:spcPts val="0"/>
              </a:spcAft>
              <a:buSzPts val="2800"/>
              <a:buNone/>
            </a:pPr>
            <a:r>
              <a:t/>
            </a:r>
            <a:endParaRPr/>
          </a:p>
        </p:txBody>
      </p:sp>
      <p:sp>
        <p:nvSpPr>
          <p:cNvPr id="164" name="Google Shape;164;p20"/>
          <p:cNvSpPr txBox="1"/>
          <p:nvPr>
            <p:ph idx="2" type="body"/>
          </p:nvPr>
        </p:nvSpPr>
        <p:spPr>
          <a:xfrm>
            <a:off x="838200" y="2675400"/>
            <a:ext cx="10298400" cy="3078600"/>
          </a:xfrm>
          <a:prstGeom prst="rect">
            <a:avLst/>
          </a:prstGeom>
          <a:noFill/>
          <a:ln>
            <a:noFill/>
          </a:ln>
        </p:spPr>
        <p:txBody>
          <a:bodyPr anchorCtr="0" anchor="t" bIns="45700" lIns="91425" spcFirstLastPara="1" rIns="91425" wrap="square" tIns="45700">
            <a:noAutofit/>
          </a:bodyPr>
          <a:lstStyle/>
          <a:p>
            <a:pPr indent="-228600" lvl="0" marL="457200" rtl="0" algn="l">
              <a:lnSpc>
                <a:spcPct val="120000"/>
              </a:lnSpc>
              <a:spcBef>
                <a:spcPts val="1000"/>
              </a:spcBef>
              <a:spcAft>
                <a:spcPts val="0"/>
              </a:spcAft>
              <a:buClr>
                <a:schemeClr val="dk1"/>
              </a:buClr>
              <a:buSzPts val="2200"/>
              <a:buNone/>
            </a:pPr>
            <a:r>
              <a:t/>
            </a:r>
            <a:endParaRPr/>
          </a:p>
        </p:txBody>
      </p:sp>
      <p:pic>
        <p:nvPicPr>
          <p:cNvPr id="165" name="Google Shape;165;p20"/>
          <p:cNvPicPr preferRelativeResize="0"/>
          <p:nvPr/>
        </p:nvPicPr>
        <p:blipFill rotWithShape="1">
          <a:blip r:embed="rId3">
            <a:alphaModFix/>
          </a:blip>
          <a:srcRect b="0" l="0" r="0" t="0"/>
          <a:stretch/>
        </p:blipFill>
        <p:spPr>
          <a:xfrm>
            <a:off x="0" y="1"/>
            <a:ext cx="12192000" cy="69853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rotWithShape="1">
          <a:blip r:embed="rId3">
            <a:alphaModFix/>
          </a:blip>
          <a:srcRect b="13403" l="21267" r="21266" t="22341"/>
          <a:stretch/>
        </p:blipFill>
        <p:spPr>
          <a:xfrm>
            <a:off x="6453325" y="1184125"/>
            <a:ext cx="5580800" cy="5073000"/>
          </a:xfrm>
          <a:prstGeom prst="rect">
            <a:avLst/>
          </a:prstGeom>
          <a:noFill/>
          <a:ln>
            <a:noFill/>
          </a:ln>
        </p:spPr>
      </p:pic>
      <p:sp>
        <p:nvSpPr>
          <p:cNvPr id="172" name="Google Shape;172;p21"/>
          <p:cNvSpPr txBox="1"/>
          <p:nvPr>
            <p:ph type="title"/>
          </p:nvPr>
        </p:nvSpPr>
        <p:spPr>
          <a:xfrm>
            <a:off x="640850" y="690450"/>
            <a:ext cx="8319600" cy="815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1800"/>
              <a:buNone/>
            </a:pPr>
            <a:r>
              <a:rPr lang="en-US" sz="4000"/>
              <a:t>Supported by Strong Governance &amp; Thriving Partnerships</a:t>
            </a:r>
            <a:endParaRPr sz="4000"/>
          </a:p>
        </p:txBody>
      </p:sp>
      <p:sp>
        <p:nvSpPr>
          <p:cNvPr id="173" name="Google Shape;173;p21"/>
          <p:cNvSpPr txBox="1"/>
          <p:nvPr>
            <p:ph idx="12" type="sldNum"/>
          </p:nvPr>
        </p:nvSpPr>
        <p:spPr>
          <a:xfrm>
            <a:off x="10878252" y="6158237"/>
            <a:ext cx="4755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74" name="Google Shape;174;p21"/>
          <p:cNvSpPr txBox="1"/>
          <p:nvPr/>
        </p:nvSpPr>
        <p:spPr>
          <a:xfrm>
            <a:off x="625675" y="6207775"/>
            <a:ext cx="19506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aphical user interface, website&#10;&#10;Description automatically generated" id="175" name="Google Shape;175;p21"/>
          <p:cNvPicPr preferRelativeResize="0"/>
          <p:nvPr/>
        </p:nvPicPr>
        <p:blipFill rotWithShape="1">
          <a:blip r:embed="rId4">
            <a:alphaModFix/>
          </a:blip>
          <a:srcRect b="0" l="0" r="0" t="0"/>
          <a:stretch/>
        </p:blipFill>
        <p:spPr>
          <a:xfrm>
            <a:off x="640849" y="2246949"/>
            <a:ext cx="5178925" cy="29473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2"/>
          <p:cNvPicPr preferRelativeResize="0"/>
          <p:nvPr/>
        </p:nvPicPr>
        <p:blipFill rotWithShape="1">
          <a:blip r:embed="rId3">
            <a:alphaModFix/>
          </a:blip>
          <a:srcRect b="0" l="0" r="0" t="0"/>
          <a:stretch/>
        </p:blipFill>
        <p:spPr>
          <a:xfrm>
            <a:off x="6052006" y="2720074"/>
            <a:ext cx="858955" cy="858955"/>
          </a:xfrm>
          <a:prstGeom prst="rect">
            <a:avLst/>
          </a:prstGeom>
          <a:noFill/>
          <a:ln>
            <a:noFill/>
          </a:ln>
        </p:spPr>
      </p:pic>
      <p:sp>
        <p:nvSpPr>
          <p:cNvPr id="182" name="Google Shape;182;p22"/>
          <p:cNvSpPr txBox="1"/>
          <p:nvPr/>
        </p:nvSpPr>
        <p:spPr>
          <a:xfrm>
            <a:off x="9601224" y="2406829"/>
            <a:ext cx="1754100" cy="14361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800"/>
              <a:buFont typeface="Arial"/>
              <a:buNone/>
            </a:pPr>
            <a:r>
              <a:rPr b="1" i="0" lang="en-US" sz="2800" u="none" cap="none" strike="noStrike">
                <a:solidFill>
                  <a:schemeClr val="lt1"/>
                </a:solidFill>
                <a:latin typeface="Montserrat"/>
                <a:ea typeface="Montserrat"/>
                <a:cs typeface="Montserrat"/>
                <a:sym typeface="Montserrat"/>
              </a:rPr>
              <a:t>25,000</a:t>
            </a:r>
            <a:r>
              <a:rPr b="0" i="0" lang="en-US" sz="18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active users by 2025</a:t>
            </a:r>
            <a:endParaRPr b="0" i="0" sz="1400" u="none" cap="none" strike="noStrike">
              <a:solidFill>
                <a:srgbClr val="000000"/>
              </a:solidFill>
              <a:latin typeface="Arial"/>
              <a:ea typeface="Arial"/>
              <a:cs typeface="Arial"/>
              <a:sym typeface="Arial"/>
            </a:endParaRPr>
          </a:p>
        </p:txBody>
      </p:sp>
      <p:sp>
        <p:nvSpPr>
          <p:cNvPr id="183" name="Google Shape;183;p22"/>
          <p:cNvSpPr txBox="1"/>
          <p:nvPr/>
        </p:nvSpPr>
        <p:spPr>
          <a:xfrm>
            <a:off x="7760013" y="5438632"/>
            <a:ext cx="4476000" cy="8034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Every</a:t>
            </a:r>
            <a:r>
              <a:rPr b="0" i="0" lang="en-US" sz="1400" u="none" cap="none" strike="noStrike">
                <a:solidFill>
                  <a:schemeClr val="lt1"/>
                </a:solidFill>
                <a:latin typeface="Montserrat"/>
                <a:ea typeface="Montserrat"/>
                <a:cs typeface="Montserrat"/>
                <a:sym typeface="Montserrat"/>
              </a:rPr>
              <a:t> African country using DEA to answer climate and sustainability questions. </a:t>
            </a:r>
            <a:endParaRPr b="0" i="0" sz="1400" u="none" cap="none" strike="noStrike">
              <a:solidFill>
                <a:srgbClr val="000000"/>
              </a:solidFill>
              <a:latin typeface="Arial"/>
              <a:ea typeface="Arial"/>
              <a:cs typeface="Arial"/>
              <a:sym typeface="Arial"/>
            </a:endParaRPr>
          </a:p>
        </p:txBody>
      </p:sp>
      <p:sp>
        <p:nvSpPr>
          <p:cNvPr id="184" name="Google Shape;184;p22"/>
          <p:cNvSpPr txBox="1"/>
          <p:nvPr/>
        </p:nvSpPr>
        <p:spPr>
          <a:xfrm>
            <a:off x="8977009" y="3924169"/>
            <a:ext cx="1754100" cy="11667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1,000</a:t>
            </a:r>
            <a:r>
              <a:rPr b="0" i="0" lang="en-US" sz="10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Trainers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trained by</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 2025</a:t>
            </a:r>
            <a:endParaRPr b="0" i="0" sz="1400" u="none" cap="none" strike="noStrike">
              <a:solidFill>
                <a:srgbClr val="000000"/>
              </a:solidFill>
              <a:latin typeface="Arial"/>
              <a:ea typeface="Arial"/>
              <a:cs typeface="Arial"/>
              <a:sym typeface="Arial"/>
            </a:endParaRPr>
          </a:p>
        </p:txBody>
      </p:sp>
      <p:sp>
        <p:nvSpPr>
          <p:cNvPr id="185" name="Google Shape;185;p22"/>
          <p:cNvSpPr txBox="1"/>
          <p:nvPr/>
        </p:nvSpPr>
        <p:spPr>
          <a:xfrm>
            <a:off x="10051926" y="639308"/>
            <a:ext cx="1754100" cy="11268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8</a:t>
            </a:r>
            <a:r>
              <a:rPr b="0" i="0" lang="en-US" sz="14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Continent Wide</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Services</a:t>
            </a:r>
            <a:endParaRPr b="0" i="0" sz="1400" u="none" cap="none" strike="noStrike">
              <a:solidFill>
                <a:srgbClr val="000000"/>
              </a:solidFill>
              <a:latin typeface="Arial"/>
              <a:ea typeface="Arial"/>
              <a:cs typeface="Arial"/>
              <a:sym typeface="Arial"/>
            </a:endParaRPr>
          </a:p>
        </p:txBody>
      </p:sp>
      <p:sp>
        <p:nvSpPr>
          <p:cNvPr id="186" name="Google Shape;186;p22"/>
          <p:cNvSpPr txBox="1"/>
          <p:nvPr/>
        </p:nvSpPr>
        <p:spPr>
          <a:xfrm>
            <a:off x="8155526" y="1581787"/>
            <a:ext cx="1754100" cy="10416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lt1"/>
                </a:solidFill>
                <a:latin typeface="Montserrat"/>
                <a:ea typeface="Montserrat"/>
                <a:cs typeface="Montserrat"/>
                <a:sym typeface="Montserrat"/>
              </a:rPr>
              <a:t>300+</a:t>
            </a:r>
            <a:r>
              <a:rPr b="0" i="0" lang="en-US" sz="16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50"/>
              <a:buFont typeface="Arial"/>
              <a:buNone/>
            </a:pPr>
            <a:r>
              <a:rPr b="0" i="0" lang="en-US" sz="1050" u="none" cap="none" strike="noStrike">
                <a:solidFill>
                  <a:schemeClr val="lt1"/>
                </a:solidFill>
                <a:latin typeface="Montserrat"/>
                <a:ea typeface="Montserrat"/>
                <a:cs typeface="Montserrat"/>
                <a:sym typeface="Montserrat"/>
              </a:rPr>
              <a:t>Analytics packages released</a:t>
            </a:r>
            <a:endParaRPr b="0" i="0" sz="1400" u="none" cap="none" strike="noStrike">
              <a:solidFill>
                <a:srgbClr val="000000"/>
              </a:solidFill>
              <a:latin typeface="Arial"/>
              <a:ea typeface="Arial"/>
              <a:cs typeface="Arial"/>
              <a:sym typeface="Arial"/>
            </a:endParaRPr>
          </a:p>
        </p:txBody>
      </p:sp>
      <p:sp>
        <p:nvSpPr>
          <p:cNvPr id="187" name="Google Shape;187;p22"/>
          <p:cNvSpPr txBox="1"/>
          <p:nvPr/>
        </p:nvSpPr>
        <p:spPr>
          <a:xfrm>
            <a:off x="385974" y="1202925"/>
            <a:ext cx="6071700" cy="4112700"/>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1400"/>
              <a:buFont typeface="Arial"/>
              <a:buNone/>
            </a:pPr>
            <a:r>
              <a:rPr b="1" i="0" lang="en-US" sz="1600" u="none" cap="none" strike="noStrike">
                <a:solidFill>
                  <a:srgbClr val="262626"/>
                </a:solidFill>
                <a:latin typeface="Arial"/>
                <a:ea typeface="Arial"/>
                <a:cs typeface="Arial"/>
                <a:sym typeface="Arial"/>
              </a:rPr>
              <a:t>Government agencies and ministers  are critical decision-makers</a:t>
            </a:r>
            <a:r>
              <a:rPr b="0" i="0" lang="en-US" sz="1600" u="none" cap="none" strike="noStrike">
                <a:solidFill>
                  <a:srgbClr val="262626"/>
                </a:solidFill>
                <a:latin typeface="Arial"/>
                <a:ea typeface="Arial"/>
                <a:cs typeface="Arial"/>
                <a:sym typeface="Arial"/>
              </a:rPr>
              <a:t>, and direct engagement is vital to build relationships, capacity and awareness and to ensure that information from DE Africa is relevant and effective for governments.</a:t>
            </a:r>
            <a:endParaRPr b="0" i="0" sz="1600" u="none" cap="none" strike="noStrike">
              <a:solidFill>
                <a:srgbClr val="262626"/>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400"/>
              <a:buFont typeface="Arial"/>
              <a:buNone/>
            </a:pPr>
            <a:r>
              <a:t/>
            </a:r>
            <a:endParaRPr b="0" i="0" sz="1600" u="none" cap="none" strike="noStrike">
              <a:solidFill>
                <a:srgbClr val="262626"/>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400"/>
              <a:buFont typeface="Arial"/>
              <a:buNone/>
            </a:pPr>
            <a:r>
              <a:rPr b="0" i="0" lang="en-US" sz="1600" u="none" cap="none" strike="noStrike">
                <a:solidFill>
                  <a:srgbClr val="262626"/>
                </a:solidFill>
                <a:latin typeface="Arial"/>
                <a:ea typeface="Arial"/>
                <a:cs typeface="Arial"/>
                <a:sym typeface="Arial"/>
              </a:rPr>
              <a:t>We will work directly with Government Ministries - Statistics, Agriculture, Climate &amp; etc. - to build in-country knowledge and skills, to tailor DE Africa information to specific national needs, and to ensure that the delivery of information from DE Africa is effective (e.g., information is delivered through the appropriate national institutions).</a:t>
            </a:r>
            <a:endParaRPr b="0" i="0" sz="1600" u="none" cap="none" strike="noStrike">
              <a:solidFill>
                <a:srgbClr val="262626"/>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400"/>
              <a:buFont typeface="Arial"/>
              <a:buNone/>
            </a:pPr>
            <a:r>
              <a:t/>
            </a:r>
            <a:endParaRPr b="0" i="0" sz="1400" u="none" cap="none" strike="noStrike">
              <a:solidFill>
                <a:srgbClr val="262626"/>
              </a:solidFill>
              <a:latin typeface="Montserrat"/>
              <a:ea typeface="Montserrat"/>
              <a:cs typeface="Montserrat"/>
              <a:sym typeface="Montserrat"/>
            </a:endParaRPr>
          </a:p>
          <a:p>
            <a:pPr indent="914400" lvl="2"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8" name="Google Shape;188;p22"/>
          <p:cNvSpPr/>
          <p:nvPr/>
        </p:nvSpPr>
        <p:spPr>
          <a:xfrm>
            <a:off x="7379564" y="5420239"/>
            <a:ext cx="47816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 Tanzania </a:t>
            </a:r>
            <a:r>
              <a:rPr b="0" i="1" lang="en-US" sz="1100" u="none" cap="none" strike="noStrike">
                <a:solidFill>
                  <a:srgbClr val="000000"/>
                </a:solidFill>
                <a:latin typeface="Arial"/>
                <a:ea typeface="Arial"/>
                <a:cs typeface="Arial"/>
                <a:sym typeface="Arial"/>
              </a:rPr>
              <a:t>Minister of Finance and Planning Dr Phillip S Mpango, NaneNane2020.</a:t>
            </a:r>
            <a:endParaRPr b="0" i="1" sz="1100" u="none" cap="none" strike="noStrike">
              <a:solidFill>
                <a:srgbClr val="1A1A1A"/>
              </a:solidFill>
              <a:latin typeface="Arial"/>
              <a:ea typeface="Arial"/>
              <a:cs typeface="Arial"/>
              <a:sym typeface="Arial"/>
            </a:endParaRPr>
          </a:p>
        </p:txBody>
      </p:sp>
      <p:sp>
        <p:nvSpPr>
          <p:cNvPr id="189" name="Google Shape;189;p22"/>
          <p:cNvSpPr txBox="1"/>
          <p:nvPr>
            <p:ph type="ctrTitle"/>
          </p:nvPr>
        </p:nvSpPr>
        <p:spPr>
          <a:xfrm>
            <a:off x="385974" y="310933"/>
            <a:ext cx="10515600" cy="72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400"/>
              <a:buFont typeface="Arial"/>
              <a:buNone/>
            </a:pPr>
            <a:r>
              <a:rPr lang="en-US" sz="3200"/>
              <a:t>Institutional</a:t>
            </a:r>
            <a:r>
              <a:rPr lang="en-US" sz="2900"/>
              <a:t> Strengthening </a:t>
            </a:r>
            <a:endParaRPr/>
          </a:p>
        </p:txBody>
      </p:sp>
      <p:pic>
        <p:nvPicPr>
          <p:cNvPr id="190" name="Google Shape;190;p22"/>
          <p:cNvPicPr preferRelativeResize="0"/>
          <p:nvPr/>
        </p:nvPicPr>
        <p:blipFill rotWithShape="1">
          <a:blip r:embed="rId4">
            <a:alphaModFix/>
          </a:blip>
          <a:srcRect b="0" l="0" r="0" t="0"/>
          <a:stretch/>
        </p:blipFill>
        <p:spPr>
          <a:xfrm>
            <a:off x="6684790" y="1509032"/>
            <a:ext cx="5382476" cy="3709793"/>
          </a:xfrm>
          <a:prstGeom prst="rect">
            <a:avLst/>
          </a:prstGeom>
          <a:noFill/>
          <a:ln>
            <a:noFill/>
          </a:ln>
        </p:spPr>
      </p:pic>
      <p:sp>
        <p:nvSpPr>
          <p:cNvPr id="191" name="Google Shape;191;p22"/>
          <p:cNvSpPr txBox="1"/>
          <p:nvPr/>
        </p:nvSpPr>
        <p:spPr>
          <a:xfrm>
            <a:off x="7169600" y="5237218"/>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3"/>
          <p:cNvPicPr preferRelativeResize="0"/>
          <p:nvPr/>
        </p:nvPicPr>
        <p:blipFill rotWithShape="1">
          <a:blip r:embed="rId3">
            <a:alphaModFix/>
          </a:blip>
          <a:srcRect b="0" l="0" r="0" t="0"/>
          <a:stretch/>
        </p:blipFill>
        <p:spPr>
          <a:xfrm>
            <a:off x="9486226" y="24668"/>
            <a:ext cx="2679700" cy="1066800"/>
          </a:xfrm>
          <a:prstGeom prst="rect">
            <a:avLst/>
          </a:prstGeom>
          <a:noFill/>
          <a:ln>
            <a:noFill/>
          </a:ln>
        </p:spPr>
      </p:pic>
      <p:pic>
        <p:nvPicPr>
          <p:cNvPr id="198" name="Google Shape;198;p23"/>
          <p:cNvPicPr preferRelativeResize="0"/>
          <p:nvPr/>
        </p:nvPicPr>
        <p:blipFill rotWithShape="1">
          <a:blip r:embed="rId4">
            <a:alphaModFix/>
          </a:blip>
          <a:srcRect b="0" l="0" r="0" t="0"/>
          <a:stretch/>
        </p:blipFill>
        <p:spPr>
          <a:xfrm>
            <a:off x="6052006" y="2720074"/>
            <a:ext cx="858955" cy="858955"/>
          </a:xfrm>
          <a:prstGeom prst="rect">
            <a:avLst/>
          </a:prstGeom>
          <a:noFill/>
          <a:ln>
            <a:noFill/>
          </a:ln>
        </p:spPr>
      </p:pic>
      <p:sp>
        <p:nvSpPr>
          <p:cNvPr id="199" name="Google Shape;199;p23"/>
          <p:cNvSpPr txBox="1"/>
          <p:nvPr/>
        </p:nvSpPr>
        <p:spPr>
          <a:xfrm>
            <a:off x="9601224" y="2406829"/>
            <a:ext cx="1754100" cy="14361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800"/>
              <a:buFont typeface="Arial"/>
              <a:buNone/>
            </a:pPr>
            <a:r>
              <a:rPr b="1" i="0" lang="en-US" sz="2800" u="none" cap="none" strike="noStrike">
                <a:solidFill>
                  <a:schemeClr val="lt1"/>
                </a:solidFill>
                <a:latin typeface="Montserrat"/>
                <a:ea typeface="Montserrat"/>
                <a:cs typeface="Montserrat"/>
                <a:sym typeface="Montserrat"/>
              </a:rPr>
              <a:t>25,000</a:t>
            </a:r>
            <a:r>
              <a:rPr b="0" i="0" lang="en-US" sz="18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active users by 2025</a:t>
            </a:r>
            <a:endParaRPr b="0" i="0" sz="1400" u="none" cap="none" strike="noStrike">
              <a:solidFill>
                <a:srgbClr val="000000"/>
              </a:solidFill>
              <a:latin typeface="Arial"/>
              <a:ea typeface="Arial"/>
              <a:cs typeface="Arial"/>
              <a:sym typeface="Arial"/>
            </a:endParaRPr>
          </a:p>
        </p:txBody>
      </p:sp>
      <p:sp>
        <p:nvSpPr>
          <p:cNvPr id="200" name="Google Shape;200;p23"/>
          <p:cNvSpPr txBox="1"/>
          <p:nvPr/>
        </p:nvSpPr>
        <p:spPr>
          <a:xfrm>
            <a:off x="8977009" y="3924169"/>
            <a:ext cx="1754100" cy="11667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1,000</a:t>
            </a:r>
            <a:r>
              <a:rPr b="0" i="0" lang="en-US" sz="10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Trainers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trained by</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 2025</a:t>
            </a:r>
            <a:endParaRPr b="0" i="0" sz="1400" u="none" cap="none" strike="noStrike">
              <a:solidFill>
                <a:srgbClr val="000000"/>
              </a:solidFill>
              <a:latin typeface="Arial"/>
              <a:ea typeface="Arial"/>
              <a:cs typeface="Arial"/>
              <a:sym typeface="Arial"/>
            </a:endParaRPr>
          </a:p>
        </p:txBody>
      </p:sp>
      <p:sp>
        <p:nvSpPr>
          <p:cNvPr id="201" name="Google Shape;201;p23"/>
          <p:cNvSpPr txBox="1"/>
          <p:nvPr/>
        </p:nvSpPr>
        <p:spPr>
          <a:xfrm>
            <a:off x="10051926" y="639308"/>
            <a:ext cx="1754100" cy="11268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8</a:t>
            </a:r>
            <a:r>
              <a:rPr b="0" i="0" lang="en-US" sz="14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Continent Wide</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Services</a:t>
            </a:r>
            <a:endParaRPr b="0" i="0" sz="1400" u="none" cap="none" strike="noStrike">
              <a:solidFill>
                <a:srgbClr val="000000"/>
              </a:solidFill>
              <a:latin typeface="Arial"/>
              <a:ea typeface="Arial"/>
              <a:cs typeface="Arial"/>
              <a:sym typeface="Arial"/>
            </a:endParaRPr>
          </a:p>
        </p:txBody>
      </p:sp>
      <p:sp>
        <p:nvSpPr>
          <p:cNvPr id="202" name="Google Shape;202;p23"/>
          <p:cNvSpPr txBox="1"/>
          <p:nvPr/>
        </p:nvSpPr>
        <p:spPr>
          <a:xfrm>
            <a:off x="8155526" y="1581787"/>
            <a:ext cx="1754100" cy="10416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lt1"/>
                </a:solidFill>
                <a:latin typeface="Montserrat"/>
                <a:ea typeface="Montserrat"/>
                <a:cs typeface="Montserrat"/>
                <a:sym typeface="Montserrat"/>
              </a:rPr>
              <a:t>300+</a:t>
            </a:r>
            <a:r>
              <a:rPr b="0" i="0" lang="en-US" sz="16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50"/>
              <a:buFont typeface="Arial"/>
              <a:buNone/>
            </a:pPr>
            <a:r>
              <a:rPr b="0" i="0" lang="en-US" sz="1050" u="none" cap="none" strike="noStrike">
                <a:solidFill>
                  <a:schemeClr val="lt1"/>
                </a:solidFill>
                <a:latin typeface="Montserrat"/>
                <a:ea typeface="Montserrat"/>
                <a:cs typeface="Montserrat"/>
                <a:sym typeface="Montserrat"/>
              </a:rPr>
              <a:t>Analytics packages released</a:t>
            </a:r>
            <a:endParaRPr b="0" i="0" sz="1400" u="none" cap="none" strike="noStrike">
              <a:solidFill>
                <a:srgbClr val="000000"/>
              </a:solidFill>
              <a:latin typeface="Arial"/>
              <a:ea typeface="Arial"/>
              <a:cs typeface="Arial"/>
              <a:sym typeface="Arial"/>
            </a:endParaRPr>
          </a:p>
        </p:txBody>
      </p:sp>
      <p:sp>
        <p:nvSpPr>
          <p:cNvPr id="203" name="Google Shape;203;p23"/>
          <p:cNvSpPr txBox="1"/>
          <p:nvPr/>
        </p:nvSpPr>
        <p:spPr>
          <a:xfrm>
            <a:off x="173934" y="791158"/>
            <a:ext cx="9312300" cy="2924400"/>
          </a:xfrm>
          <a:prstGeom prst="rect">
            <a:avLst/>
          </a:prstGeom>
          <a:noFill/>
          <a:ln>
            <a:noFill/>
          </a:ln>
        </p:spPr>
        <p:txBody>
          <a:bodyPr anchorCtr="0" anchor="t" bIns="45700" lIns="91425" spcFirstLastPara="1" rIns="91425" wrap="square" tIns="45700">
            <a:spAutoFit/>
          </a:bodyPr>
          <a:lstStyle/>
          <a:p>
            <a:pPr indent="0" lvl="0" marL="127000" marR="0" rtl="0" algn="just">
              <a:lnSpc>
                <a:spcPct val="120000"/>
              </a:lnSpc>
              <a:spcBef>
                <a:spcPts val="0"/>
              </a:spcBef>
              <a:spcAft>
                <a:spcPts val="0"/>
              </a:spcAft>
              <a:buClr>
                <a:srgbClr val="000000"/>
              </a:buClr>
              <a:buSzPts val="2000"/>
              <a:buFont typeface="Arial"/>
              <a:buNone/>
            </a:pPr>
            <a:r>
              <a:rPr b="0" i="0" lang="en-US" sz="2000" u="none" cap="none" strike="noStrike">
                <a:solidFill>
                  <a:srgbClr val="262626"/>
                </a:solidFill>
                <a:latin typeface="Arial"/>
                <a:ea typeface="Arial"/>
                <a:cs typeface="Arial"/>
                <a:sym typeface="Arial"/>
              </a:rPr>
              <a:t>DE Africa has developed services to provide information on vegetation condition, cropping and rainfall across Africa. This work is on-going, in collaboration with regional Implementing partner organisations.</a:t>
            </a:r>
            <a:endParaRPr/>
          </a:p>
          <a:p>
            <a:pPr indent="0" lvl="0" marL="127000" marR="0" rtl="0" algn="just">
              <a:lnSpc>
                <a:spcPct val="120000"/>
              </a:lnSpc>
              <a:spcBef>
                <a:spcPts val="0"/>
              </a:spcBef>
              <a:spcAft>
                <a:spcPts val="0"/>
              </a:spcAft>
              <a:buClr>
                <a:srgbClr val="000000"/>
              </a:buClr>
              <a:buSzPts val="2000"/>
              <a:buFont typeface="Arial"/>
              <a:buNone/>
            </a:pPr>
            <a:r>
              <a:t/>
            </a:r>
            <a:endParaRPr b="0" i="0" sz="2000" u="none" cap="none" strike="noStrike">
              <a:solidFill>
                <a:srgbClr val="262626"/>
              </a:solidFill>
              <a:latin typeface="Arial"/>
              <a:ea typeface="Arial"/>
              <a:cs typeface="Arial"/>
              <a:sym typeface="Arial"/>
            </a:endParaRPr>
          </a:p>
          <a:p>
            <a:pPr indent="0" lvl="0" marL="127000" marR="0" rtl="0" algn="just">
              <a:lnSpc>
                <a:spcPct val="120000"/>
              </a:lnSpc>
              <a:spcBef>
                <a:spcPts val="0"/>
              </a:spcBef>
              <a:spcAft>
                <a:spcPts val="0"/>
              </a:spcAft>
              <a:buClr>
                <a:srgbClr val="000000"/>
              </a:buClr>
              <a:buSzPts val="2000"/>
              <a:buFont typeface="Arial"/>
              <a:buNone/>
            </a:pPr>
            <a:r>
              <a:rPr b="0" i="0" lang="en-US" sz="2000" u="none" cap="none" strike="noStrike">
                <a:solidFill>
                  <a:srgbClr val="262626"/>
                </a:solidFill>
                <a:latin typeface="Arial"/>
                <a:ea typeface="Arial"/>
                <a:cs typeface="Arial"/>
                <a:sym typeface="Arial"/>
              </a:rPr>
              <a:t>The services will be further developed with the aim to empower governments, food producers</a:t>
            </a:r>
            <a:r>
              <a:rPr lang="en-US" sz="2000">
                <a:solidFill>
                  <a:srgbClr val="262626"/>
                </a:solidFill>
              </a:rPr>
              <a:t>, private companies </a:t>
            </a:r>
            <a:r>
              <a:rPr b="0" i="0" lang="en-US" sz="2000" u="none" cap="none" strike="noStrike">
                <a:solidFill>
                  <a:srgbClr val="262626"/>
                </a:solidFill>
                <a:latin typeface="Arial"/>
                <a:ea typeface="Arial"/>
                <a:cs typeface="Arial"/>
                <a:sym typeface="Arial"/>
              </a:rPr>
              <a:t>with timely information to inform policy, production, financing and insurance.</a:t>
            </a:r>
            <a:endParaRPr b="0" i="0" sz="2000" u="none" cap="none" strike="noStrike">
              <a:solidFill>
                <a:schemeClr val="dk1"/>
              </a:solidFill>
              <a:latin typeface="Montserrat"/>
              <a:ea typeface="Montserrat"/>
              <a:cs typeface="Montserrat"/>
              <a:sym typeface="Montserrat"/>
            </a:endParaRPr>
          </a:p>
          <a:p>
            <a:pPr indent="914400" lvl="2"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04" name="Google Shape;204;p23"/>
          <p:cNvSpPr txBox="1"/>
          <p:nvPr>
            <p:ph type="ctrTitle"/>
          </p:nvPr>
        </p:nvSpPr>
        <p:spPr>
          <a:xfrm>
            <a:off x="310476" y="257243"/>
            <a:ext cx="10515600" cy="815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2"/>
              </a:buClr>
              <a:buSzPts val="4400"/>
              <a:buFont typeface="Arial"/>
              <a:buNone/>
            </a:pPr>
            <a:r>
              <a:t/>
            </a:r>
            <a:endParaRPr sz="2900"/>
          </a:p>
          <a:p>
            <a:pPr indent="0" lvl="0" marL="0" marR="0" rtl="0" algn="l">
              <a:lnSpc>
                <a:spcPct val="90000"/>
              </a:lnSpc>
              <a:spcBef>
                <a:spcPts val="0"/>
              </a:spcBef>
              <a:spcAft>
                <a:spcPts val="0"/>
              </a:spcAft>
              <a:buClr>
                <a:schemeClr val="lt2"/>
              </a:buClr>
              <a:buSzPts val="4400"/>
              <a:buFont typeface="Arial"/>
              <a:buNone/>
            </a:pPr>
            <a:r>
              <a:rPr lang="en-US" sz="2900"/>
              <a:t>Food Security </a:t>
            </a:r>
            <a:endParaRPr sz="2900"/>
          </a:p>
          <a:p>
            <a:pPr indent="0" lvl="0" marL="0" marR="0" rtl="0" algn="l">
              <a:lnSpc>
                <a:spcPct val="90000"/>
              </a:lnSpc>
              <a:spcBef>
                <a:spcPts val="0"/>
              </a:spcBef>
              <a:spcAft>
                <a:spcPts val="0"/>
              </a:spcAft>
              <a:buClr>
                <a:schemeClr val="lt2"/>
              </a:buClr>
              <a:buSzPts val="4400"/>
              <a:buFont typeface="Arial"/>
              <a:buNone/>
            </a:pPr>
            <a:r>
              <a:t/>
            </a:r>
            <a:endParaRPr sz="2900"/>
          </a:p>
        </p:txBody>
      </p:sp>
      <p:grpSp>
        <p:nvGrpSpPr>
          <p:cNvPr id="205" name="Google Shape;205;p23"/>
          <p:cNvGrpSpPr/>
          <p:nvPr/>
        </p:nvGrpSpPr>
        <p:grpSpPr>
          <a:xfrm>
            <a:off x="3537059" y="3643684"/>
            <a:ext cx="7701313" cy="2957073"/>
            <a:chOff x="320550" y="1704575"/>
            <a:chExt cx="11718901" cy="4675300"/>
          </a:xfrm>
        </p:grpSpPr>
        <p:pic>
          <p:nvPicPr>
            <p:cNvPr id="206" name="Google Shape;206;p23"/>
            <p:cNvPicPr preferRelativeResize="0"/>
            <p:nvPr/>
          </p:nvPicPr>
          <p:blipFill rotWithShape="1">
            <a:blip r:embed="rId5">
              <a:alphaModFix/>
            </a:blip>
            <a:srcRect b="0" l="0" r="49196" t="0"/>
            <a:stretch/>
          </p:blipFill>
          <p:spPr>
            <a:xfrm>
              <a:off x="4287038" y="2311105"/>
              <a:ext cx="3276474" cy="3810454"/>
            </a:xfrm>
            <a:prstGeom prst="rect">
              <a:avLst/>
            </a:prstGeom>
            <a:noFill/>
            <a:ln>
              <a:noFill/>
            </a:ln>
          </p:spPr>
        </p:pic>
        <p:sp>
          <p:nvSpPr>
            <p:cNvPr id="207" name="Google Shape;207;p23"/>
            <p:cNvSpPr txBox="1"/>
            <p:nvPr/>
          </p:nvSpPr>
          <p:spPr>
            <a:xfrm>
              <a:off x="4287050" y="1812275"/>
              <a:ext cx="3156900" cy="58388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Monthly NDVI Climatology </a:t>
              </a:r>
              <a:endParaRPr b="0" i="0" sz="1200" u="none" cap="none" strike="noStrike">
                <a:solidFill>
                  <a:srgbClr val="000000"/>
                </a:solidFill>
                <a:latin typeface="Arial"/>
                <a:ea typeface="Arial"/>
                <a:cs typeface="Arial"/>
                <a:sym typeface="Arial"/>
              </a:endParaRPr>
            </a:p>
          </p:txBody>
        </p:sp>
        <p:sp>
          <p:nvSpPr>
            <p:cNvPr id="208" name="Google Shape;208;p23"/>
            <p:cNvSpPr txBox="1"/>
            <p:nvPr/>
          </p:nvSpPr>
          <p:spPr>
            <a:xfrm>
              <a:off x="550700" y="1812275"/>
              <a:ext cx="3387900" cy="58388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Continental crop mask</a:t>
              </a:r>
              <a:endParaRPr b="0" i="0" sz="1200" u="none" cap="none" strike="noStrike">
                <a:solidFill>
                  <a:srgbClr val="000000"/>
                </a:solidFill>
                <a:latin typeface="Arial"/>
                <a:ea typeface="Arial"/>
                <a:cs typeface="Arial"/>
                <a:sym typeface="Arial"/>
              </a:endParaRPr>
            </a:p>
          </p:txBody>
        </p:sp>
        <p:sp>
          <p:nvSpPr>
            <p:cNvPr id="209" name="Google Shape;209;p23"/>
            <p:cNvSpPr txBox="1"/>
            <p:nvPr/>
          </p:nvSpPr>
          <p:spPr>
            <a:xfrm>
              <a:off x="8023700" y="1704575"/>
              <a:ext cx="3610500" cy="87585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Fractional Cover Annual Summary (Percentiles)</a:t>
              </a:r>
              <a:endParaRPr b="0" i="0" sz="1200" u="none" cap="none" strike="noStrike">
                <a:solidFill>
                  <a:srgbClr val="000000"/>
                </a:solidFill>
                <a:latin typeface="Arial"/>
                <a:ea typeface="Arial"/>
                <a:cs typeface="Arial"/>
                <a:sym typeface="Arial"/>
              </a:endParaRPr>
            </a:p>
          </p:txBody>
        </p:sp>
        <p:pic>
          <p:nvPicPr>
            <p:cNvPr id="210" name="Google Shape;210;p23"/>
            <p:cNvPicPr preferRelativeResize="0"/>
            <p:nvPr/>
          </p:nvPicPr>
          <p:blipFill rotWithShape="1">
            <a:blip r:embed="rId6">
              <a:alphaModFix/>
            </a:blip>
            <a:srcRect b="4048" l="8142" r="3913" t="0"/>
            <a:stretch/>
          </p:blipFill>
          <p:spPr>
            <a:xfrm>
              <a:off x="8023700" y="2396525"/>
              <a:ext cx="4015751" cy="3983350"/>
            </a:xfrm>
            <a:prstGeom prst="rect">
              <a:avLst/>
            </a:prstGeom>
            <a:noFill/>
            <a:ln>
              <a:noFill/>
            </a:ln>
          </p:spPr>
        </p:pic>
        <p:pic>
          <p:nvPicPr>
            <p:cNvPr id="211" name="Google Shape;211;p23"/>
            <p:cNvPicPr preferRelativeResize="0"/>
            <p:nvPr/>
          </p:nvPicPr>
          <p:blipFill rotWithShape="1">
            <a:blip r:embed="rId7">
              <a:alphaModFix/>
            </a:blip>
            <a:srcRect b="0" l="2372" r="0" t="0"/>
            <a:stretch/>
          </p:blipFill>
          <p:spPr>
            <a:xfrm>
              <a:off x="320550" y="2275475"/>
              <a:ext cx="3787001" cy="380692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4"/>
          <p:cNvPicPr preferRelativeResize="0"/>
          <p:nvPr/>
        </p:nvPicPr>
        <p:blipFill rotWithShape="1">
          <a:blip r:embed="rId3">
            <a:alphaModFix/>
          </a:blip>
          <a:srcRect b="0" l="0" r="0" t="0"/>
          <a:stretch/>
        </p:blipFill>
        <p:spPr>
          <a:xfrm>
            <a:off x="9486226" y="24668"/>
            <a:ext cx="2679700" cy="1066800"/>
          </a:xfrm>
          <a:prstGeom prst="rect">
            <a:avLst/>
          </a:prstGeom>
          <a:noFill/>
          <a:ln>
            <a:noFill/>
          </a:ln>
        </p:spPr>
      </p:pic>
      <p:pic>
        <p:nvPicPr>
          <p:cNvPr id="218" name="Google Shape;218;p24"/>
          <p:cNvPicPr preferRelativeResize="0"/>
          <p:nvPr/>
        </p:nvPicPr>
        <p:blipFill rotWithShape="1">
          <a:blip r:embed="rId4">
            <a:alphaModFix/>
          </a:blip>
          <a:srcRect b="0" l="0" r="0" t="0"/>
          <a:stretch/>
        </p:blipFill>
        <p:spPr>
          <a:xfrm>
            <a:off x="6052006" y="2720074"/>
            <a:ext cx="858955" cy="858955"/>
          </a:xfrm>
          <a:prstGeom prst="rect">
            <a:avLst/>
          </a:prstGeom>
          <a:noFill/>
          <a:ln>
            <a:noFill/>
          </a:ln>
        </p:spPr>
      </p:pic>
      <p:sp>
        <p:nvSpPr>
          <p:cNvPr id="219" name="Google Shape;219;p24"/>
          <p:cNvSpPr txBox="1"/>
          <p:nvPr/>
        </p:nvSpPr>
        <p:spPr>
          <a:xfrm>
            <a:off x="9601224" y="2406829"/>
            <a:ext cx="1754100" cy="14361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800"/>
              <a:buFont typeface="Arial"/>
              <a:buNone/>
            </a:pPr>
            <a:r>
              <a:rPr b="1" i="0" lang="en-US" sz="2800" u="none" cap="none" strike="noStrike">
                <a:solidFill>
                  <a:schemeClr val="lt1"/>
                </a:solidFill>
                <a:latin typeface="Montserrat"/>
                <a:ea typeface="Montserrat"/>
                <a:cs typeface="Montserrat"/>
                <a:sym typeface="Montserrat"/>
              </a:rPr>
              <a:t>25,000</a:t>
            </a:r>
            <a:r>
              <a:rPr b="0" i="0" lang="en-US" sz="18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active users by 2025</a:t>
            </a:r>
            <a:endParaRPr b="0" i="0" sz="1400" u="none" cap="none" strike="noStrike">
              <a:solidFill>
                <a:srgbClr val="000000"/>
              </a:solidFill>
              <a:latin typeface="Arial"/>
              <a:ea typeface="Arial"/>
              <a:cs typeface="Arial"/>
              <a:sym typeface="Arial"/>
            </a:endParaRPr>
          </a:p>
        </p:txBody>
      </p:sp>
      <p:sp>
        <p:nvSpPr>
          <p:cNvPr id="220" name="Google Shape;220;p24"/>
          <p:cNvSpPr txBox="1"/>
          <p:nvPr/>
        </p:nvSpPr>
        <p:spPr>
          <a:xfrm>
            <a:off x="8977009" y="3924169"/>
            <a:ext cx="1754100" cy="11667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1,000</a:t>
            </a:r>
            <a:r>
              <a:rPr b="0" i="0" lang="en-US" sz="10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Trainers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trained by</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00"/>
              <a:buFont typeface="Arial"/>
              <a:buNone/>
            </a:pPr>
            <a:r>
              <a:rPr b="0" i="0" lang="en-US" sz="1000" u="none" cap="none" strike="noStrike">
                <a:solidFill>
                  <a:schemeClr val="lt1"/>
                </a:solidFill>
                <a:latin typeface="Montserrat"/>
                <a:ea typeface="Montserrat"/>
                <a:cs typeface="Montserrat"/>
                <a:sym typeface="Montserrat"/>
              </a:rPr>
              <a:t> 2025</a:t>
            </a:r>
            <a:endParaRPr b="0" i="0" sz="1400" u="none" cap="none" strike="noStrike">
              <a:solidFill>
                <a:srgbClr val="000000"/>
              </a:solidFill>
              <a:latin typeface="Arial"/>
              <a:ea typeface="Arial"/>
              <a:cs typeface="Arial"/>
              <a:sym typeface="Arial"/>
            </a:endParaRPr>
          </a:p>
        </p:txBody>
      </p:sp>
      <p:sp>
        <p:nvSpPr>
          <p:cNvPr id="221" name="Google Shape;221;p24"/>
          <p:cNvSpPr txBox="1"/>
          <p:nvPr/>
        </p:nvSpPr>
        <p:spPr>
          <a:xfrm>
            <a:off x="10051926" y="639308"/>
            <a:ext cx="1754100" cy="11268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8</a:t>
            </a:r>
            <a:r>
              <a:rPr b="0" i="0" lang="en-US" sz="14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Continent Wide</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Services</a:t>
            </a:r>
            <a:endParaRPr b="0" i="0" sz="1400" u="none" cap="none" strike="noStrike">
              <a:solidFill>
                <a:srgbClr val="000000"/>
              </a:solidFill>
              <a:latin typeface="Arial"/>
              <a:ea typeface="Arial"/>
              <a:cs typeface="Arial"/>
              <a:sym typeface="Arial"/>
            </a:endParaRPr>
          </a:p>
        </p:txBody>
      </p:sp>
      <p:sp>
        <p:nvSpPr>
          <p:cNvPr id="222" name="Google Shape;222;p24"/>
          <p:cNvSpPr txBox="1"/>
          <p:nvPr/>
        </p:nvSpPr>
        <p:spPr>
          <a:xfrm>
            <a:off x="8155526" y="1581787"/>
            <a:ext cx="1754100" cy="1041600"/>
          </a:xfrm>
          <a:prstGeom prst="rect">
            <a:avLst/>
          </a:prstGeom>
          <a:noFill/>
          <a:ln>
            <a:noFill/>
          </a:ln>
        </p:spPr>
        <p:txBody>
          <a:bodyPr anchorCtr="0" anchor="t" bIns="45700" lIns="91425" spcFirstLastPara="1" rIns="91425" wrap="square" tIns="45700">
            <a:spAutoFit/>
          </a:bodyPr>
          <a:lstStyle/>
          <a:p>
            <a:pPr indent="0" lvl="0" marL="12700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a:p>
            <a:pPr indent="0" lvl="0" marL="127000" marR="0" rtl="0" algn="ctr">
              <a:lnSpc>
                <a:spcPct val="115000"/>
              </a:lnSpc>
              <a:spcBef>
                <a:spcPts val="0"/>
              </a:spcBef>
              <a:spcAft>
                <a:spcPts val="0"/>
              </a:spcAft>
              <a:buClr>
                <a:srgbClr val="000000"/>
              </a:buClr>
              <a:buSzPts val="1600"/>
              <a:buFont typeface="Arial"/>
              <a:buNone/>
            </a:pPr>
            <a:r>
              <a:rPr b="1" i="0" lang="en-US" sz="1600" u="none" cap="none" strike="noStrike">
                <a:solidFill>
                  <a:schemeClr val="lt1"/>
                </a:solidFill>
                <a:latin typeface="Montserrat"/>
                <a:ea typeface="Montserrat"/>
                <a:cs typeface="Montserrat"/>
                <a:sym typeface="Montserrat"/>
              </a:rPr>
              <a:t>300+</a:t>
            </a:r>
            <a:r>
              <a:rPr b="0" i="0" lang="en-US" sz="16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127000" marR="0" rtl="0" algn="ctr">
              <a:lnSpc>
                <a:spcPct val="115000"/>
              </a:lnSpc>
              <a:spcBef>
                <a:spcPts val="0"/>
              </a:spcBef>
              <a:spcAft>
                <a:spcPts val="0"/>
              </a:spcAft>
              <a:buClr>
                <a:srgbClr val="000000"/>
              </a:buClr>
              <a:buSzPts val="1050"/>
              <a:buFont typeface="Arial"/>
              <a:buNone/>
            </a:pPr>
            <a:r>
              <a:rPr b="0" i="0" lang="en-US" sz="1050" u="none" cap="none" strike="noStrike">
                <a:solidFill>
                  <a:schemeClr val="lt1"/>
                </a:solidFill>
                <a:latin typeface="Montserrat"/>
                <a:ea typeface="Montserrat"/>
                <a:cs typeface="Montserrat"/>
                <a:sym typeface="Montserrat"/>
              </a:rPr>
              <a:t>Analytics packages released</a:t>
            </a:r>
            <a:endParaRPr b="0" i="0" sz="1400" u="none" cap="none" strike="noStrike">
              <a:solidFill>
                <a:srgbClr val="000000"/>
              </a:solidFill>
              <a:latin typeface="Arial"/>
              <a:ea typeface="Arial"/>
              <a:cs typeface="Arial"/>
              <a:sym typeface="Arial"/>
            </a:endParaRPr>
          </a:p>
        </p:txBody>
      </p:sp>
      <p:sp>
        <p:nvSpPr>
          <p:cNvPr id="223" name="Google Shape;223;p24"/>
          <p:cNvSpPr txBox="1"/>
          <p:nvPr/>
        </p:nvSpPr>
        <p:spPr>
          <a:xfrm>
            <a:off x="385974" y="1173291"/>
            <a:ext cx="9312300" cy="1877700"/>
          </a:xfrm>
          <a:prstGeom prst="rect">
            <a:avLst/>
          </a:prstGeom>
          <a:noFill/>
          <a:ln>
            <a:noFill/>
          </a:ln>
        </p:spPr>
        <p:txBody>
          <a:bodyPr anchorCtr="0" anchor="t" bIns="45700" lIns="91425" spcFirstLastPara="1" rIns="91425" wrap="square" tIns="45700">
            <a:spAutoFit/>
          </a:bodyPr>
          <a:lstStyle/>
          <a:p>
            <a:pPr indent="0" lvl="0" marL="127000" marR="0" rtl="0" algn="just">
              <a:lnSpc>
                <a:spcPct val="12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Coastal Monitoring Service is a continental dataset that includes annual shorelines and rates of coastal change along the entire African coastline from 2000 to 2021. The service enables trends of coastal erosion and growth to be examined annually </a:t>
            </a:r>
            <a:r>
              <a:rPr lang="en-US" sz="2000">
                <a:solidFill>
                  <a:srgbClr val="262626"/>
                </a:solidFill>
              </a:rPr>
              <a:t>at</a:t>
            </a:r>
            <a:r>
              <a:rPr b="0" i="0" lang="en-US" sz="2000" u="none" cap="none" strike="noStrike">
                <a:solidFill>
                  <a:srgbClr val="000000"/>
                </a:solidFill>
                <a:latin typeface="Arial"/>
                <a:ea typeface="Arial"/>
                <a:cs typeface="Arial"/>
                <a:sym typeface="Arial"/>
              </a:rPr>
              <a:t> both a local and continental scale.</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Developed and validated with our par</a:t>
            </a:r>
            <a:r>
              <a:rPr lang="en-US" sz="2000"/>
              <a:t>tners at CSE in Senegal</a:t>
            </a:r>
            <a:endParaRPr b="0" i="0" sz="2000" u="none" cap="none" strike="noStrike">
              <a:solidFill>
                <a:srgbClr val="000000"/>
              </a:solidFill>
              <a:latin typeface="Arial"/>
              <a:ea typeface="Arial"/>
              <a:cs typeface="Arial"/>
              <a:sym typeface="Arial"/>
            </a:endParaRPr>
          </a:p>
        </p:txBody>
      </p:sp>
      <p:sp>
        <p:nvSpPr>
          <p:cNvPr id="224" name="Google Shape;224;p24"/>
          <p:cNvSpPr txBox="1"/>
          <p:nvPr>
            <p:ph type="ctrTitle"/>
          </p:nvPr>
        </p:nvSpPr>
        <p:spPr>
          <a:xfrm>
            <a:off x="310476" y="257243"/>
            <a:ext cx="10515600" cy="815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2"/>
              </a:buClr>
              <a:buSzPts val="4400"/>
              <a:buFont typeface="Arial"/>
              <a:buNone/>
            </a:pPr>
            <a:r>
              <a:t/>
            </a:r>
            <a:endParaRPr sz="2900"/>
          </a:p>
          <a:p>
            <a:pPr indent="0" lvl="0" marL="0" marR="0" rtl="0" algn="l">
              <a:lnSpc>
                <a:spcPct val="90000"/>
              </a:lnSpc>
              <a:spcBef>
                <a:spcPts val="0"/>
              </a:spcBef>
              <a:spcAft>
                <a:spcPts val="0"/>
              </a:spcAft>
              <a:buClr>
                <a:schemeClr val="lt2"/>
              </a:buClr>
              <a:buSzPts val="4400"/>
              <a:buFont typeface="Arial"/>
              <a:buNone/>
            </a:pPr>
            <a:r>
              <a:rPr lang="en-US" sz="2900"/>
              <a:t>Coastal Monitoring Service</a:t>
            </a:r>
            <a:endParaRPr sz="2900"/>
          </a:p>
        </p:txBody>
      </p:sp>
      <p:grpSp>
        <p:nvGrpSpPr>
          <p:cNvPr id="225" name="Google Shape;225;p24"/>
          <p:cNvGrpSpPr/>
          <p:nvPr/>
        </p:nvGrpSpPr>
        <p:grpSpPr>
          <a:xfrm>
            <a:off x="994285" y="3368929"/>
            <a:ext cx="9641598" cy="1818203"/>
            <a:chOff x="836676" y="2799747"/>
            <a:chExt cx="9641598" cy="1818203"/>
          </a:xfrm>
        </p:grpSpPr>
        <p:pic>
          <p:nvPicPr>
            <p:cNvPr descr="C:\Users\ProDesk 400\Desktop\CONTRIBUTION BILAN - ENCADRE\RESULTATS CARTO\Mars 2003.tif" id="226" name="Google Shape;226;p24"/>
            <p:cNvPicPr preferRelativeResize="0"/>
            <p:nvPr/>
          </p:nvPicPr>
          <p:blipFill rotWithShape="1">
            <a:blip r:embed="rId5">
              <a:alphaModFix/>
            </a:blip>
            <a:srcRect b="0" l="0" r="0" t="0"/>
            <a:stretch/>
          </p:blipFill>
          <p:spPr>
            <a:xfrm>
              <a:off x="3858545" y="2799747"/>
              <a:ext cx="3154027" cy="1818203"/>
            </a:xfrm>
            <a:prstGeom prst="rect">
              <a:avLst/>
            </a:prstGeom>
            <a:noFill/>
            <a:ln>
              <a:noFill/>
            </a:ln>
          </p:spPr>
        </p:pic>
        <p:pic>
          <p:nvPicPr>
            <p:cNvPr descr="D:\DE AFRICA\photo ouvrage\6.jpg" id="227" name="Google Shape;227;p24"/>
            <p:cNvPicPr preferRelativeResize="0"/>
            <p:nvPr/>
          </p:nvPicPr>
          <p:blipFill rotWithShape="1">
            <a:blip r:embed="rId6">
              <a:alphaModFix/>
            </a:blip>
            <a:srcRect b="0" l="0" r="0" t="0"/>
            <a:stretch/>
          </p:blipFill>
          <p:spPr>
            <a:xfrm>
              <a:off x="7431542" y="2804178"/>
              <a:ext cx="3046732" cy="1771211"/>
            </a:xfrm>
            <a:prstGeom prst="rect">
              <a:avLst/>
            </a:prstGeom>
            <a:noFill/>
            <a:ln>
              <a:noFill/>
            </a:ln>
          </p:spPr>
        </p:pic>
        <p:pic>
          <p:nvPicPr>
            <p:cNvPr id="228" name="Google Shape;228;p24"/>
            <p:cNvPicPr preferRelativeResize="0"/>
            <p:nvPr/>
          </p:nvPicPr>
          <p:blipFill rotWithShape="1">
            <a:blip r:embed="rId7">
              <a:alphaModFix/>
            </a:blip>
            <a:srcRect b="0" l="0" r="0" t="0"/>
            <a:stretch/>
          </p:blipFill>
          <p:spPr>
            <a:xfrm>
              <a:off x="836676" y="2799747"/>
              <a:ext cx="2525067" cy="1780074"/>
            </a:xfrm>
            <a:prstGeom prst="rect">
              <a:avLst/>
            </a:prstGeom>
            <a:noFill/>
            <a:ln>
              <a:noFill/>
            </a:ln>
          </p:spPr>
        </p:pic>
      </p:grpSp>
      <p:pic>
        <p:nvPicPr>
          <p:cNvPr id="229" name="Google Shape;229;p24"/>
          <p:cNvPicPr preferRelativeResize="0"/>
          <p:nvPr/>
        </p:nvPicPr>
        <p:blipFill rotWithShape="1">
          <a:blip r:embed="rId8">
            <a:alphaModFix/>
          </a:blip>
          <a:srcRect b="0" l="0" r="0" t="0"/>
          <a:stretch/>
        </p:blipFill>
        <p:spPr>
          <a:xfrm>
            <a:off x="8169090" y="5505061"/>
            <a:ext cx="2466793" cy="9307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 Africa Theme">
  <a:themeElements>
    <a:clrScheme name="DE_Africa_Theme1">
      <a:dk1>
        <a:srgbClr val="424242"/>
      </a:dk1>
      <a:lt1>
        <a:srgbClr val="FFFFFF"/>
      </a:lt1>
      <a:dk2>
        <a:srgbClr val="EBECEB"/>
      </a:dk2>
      <a:lt2>
        <a:srgbClr val="336699"/>
      </a:lt2>
      <a:accent1>
        <a:srgbClr val="006666"/>
      </a:accent1>
      <a:accent2>
        <a:srgbClr val="FFCC33"/>
      </a:accent2>
      <a:accent3>
        <a:srgbClr val="FF6633"/>
      </a:accent3>
      <a:accent4>
        <a:srgbClr val="CC3333"/>
      </a:accent4>
      <a:accent5>
        <a:srgbClr val="336699"/>
      </a:accent5>
      <a:accent6>
        <a:srgbClr val="006666"/>
      </a:accent6>
      <a:hlink>
        <a:srgbClr val="CC3333"/>
      </a:hlink>
      <a:folHlink>
        <a:srgbClr val="FF66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